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6" r:id="rId10"/>
    <p:sldId id="307" r:id="rId11"/>
    <p:sldId id="266" r:id="rId12"/>
    <p:sldId id="267" r:id="rId13"/>
    <p:sldId id="268" r:id="rId14"/>
    <p:sldId id="313" r:id="rId15"/>
    <p:sldId id="314" r:id="rId16"/>
    <p:sldId id="318" r:id="rId17"/>
    <p:sldId id="317" r:id="rId18"/>
    <p:sldId id="269" r:id="rId19"/>
    <p:sldId id="308" r:id="rId20"/>
    <p:sldId id="271" r:id="rId21"/>
    <p:sldId id="272" r:id="rId22"/>
    <p:sldId id="273" r:id="rId23"/>
    <p:sldId id="274" r:id="rId24"/>
    <p:sldId id="275" r:id="rId25"/>
    <p:sldId id="276" r:id="rId26"/>
    <p:sldId id="294" r:id="rId27"/>
    <p:sldId id="293" r:id="rId28"/>
    <p:sldId id="305" r:id="rId29"/>
    <p:sldId id="277" r:id="rId30"/>
    <p:sldId id="278" r:id="rId31"/>
    <p:sldId id="279" r:id="rId32"/>
    <p:sldId id="309" r:id="rId33"/>
    <p:sldId id="310" r:id="rId34"/>
    <p:sldId id="280" r:id="rId35"/>
    <p:sldId id="281" r:id="rId36"/>
    <p:sldId id="282" r:id="rId37"/>
    <p:sldId id="316" r:id="rId38"/>
    <p:sldId id="315" r:id="rId39"/>
    <p:sldId id="284" r:id="rId40"/>
    <p:sldId id="285" r:id="rId41"/>
    <p:sldId id="286" r:id="rId42"/>
    <p:sldId id="287" r:id="rId43"/>
    <p:sldId id="290" r:id="rId44"/>
    <p:sldId id="289" r:id="rId45"/>
    <p:sldId id="288" r:id="rId46"/>
    <p:sldId id="291" r:id="rId47"/>
    <p:sldId id="295" r:id="rId48"/>
    <p:sldId id="297" r:id="rId49"/>
    <p:sldId id="298" r:id="rId50"/>
    <p:sldId id="299" r:id="rId51"/>
    <p:sldId id="303" r:id="rId52"/>
    <p:sldId id="296" r:id="rId53"/>
    <p:sldId id="300" r:id="rId54"/>
    <p:sldId id="301" r:id="rId55"/>
    <p:sldId id="302" r:id="rId56"/>
    <p:sldId id="304" r:id="rId57"/>
    <p:sldId id="312" r:id="rId58"/>
    <p:sldId id="292" r:id="rId5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>
      <p:cViewPr varScale="1">
        <p:scale>
          <a:sx n="55" d="100"/>
          <a:sy n="55" d="100"/>
        </p:scale>
        <p:origin x="53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2E46F-BA81-440B-8926-BBA1C98ABDD1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28572-15C7-45ED-8001-6A041A989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46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28572-15C7-45ED-8001-6A041A989A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9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28572-15C7-45ED-8001-6A041A989A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86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28572-15C7-45ED-8001-6A041A989A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28572-15C7-45ED-8001-6A041A989A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61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28572-15C7-45ED-8001-6A041A989A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36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28572-15C7-45ED-8001-6A041A989A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40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28572-15C7-45ED-8001-6A041A989AA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00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6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3.png"/><Relationship Id="rId9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6.png"/><Relationship Id="rId7" Type="http://schemas.openxmlformats.org/officeDocument/2006/relationships/image" Target="../media/image13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34.png"/><Relationship Id="rId10" Type="http://schemas.openxmlformats.org/officeDocument/2006/relationships/image" Target="../media/image133.png"/><Relationship Id="rId4" Type="http://schemas.openxmlformats.org/officeDocument/2006/relationships/image" Target="../media/image3.png"/><Relationship Id="rId9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16.png"/><Relationship Id="rId7" Type="http://schemas.openxmlformats.org/officeDocument/2006/relationships/image" Target="../media/image12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3.png"/><Relationship Id="rId9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16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0" Type="http://schemas.openxmlformats.org/officeDocument/2006/relationships/image" Target="../media/image150.png"/><Relationship Id="rId4" Type="http://schemas.openxmlformats.org/officeDocument/2006/relationships/image" Target="../media/image3.png"/><Relationship Id="rId9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16.png"/><Relationship Id="rId7" Type="http://schemas.openxmlformats.org/officeDocument/2006/relationships/image" Target="../media/image15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57.png"/><Relationship Id="rId5" Type="http://schemas.openxmlformats.org/officeDocument/2006/relationships/image" Target="../media/image122.png"/><Relationship Id="rId10" Type="http://schemas.openxmlformats.org/officeDocument/2006/relationships/image" Target="../media/image156.png"/><Relationship Id="rId4" Type="http://schemas.openxmlformats.org/officeDocument/2006/relationships/image" Target="../media/image3.png"/><Relationship Id="rId9" Type="http://schemas.openxmlformats.org/officeDocument/2006/relationships/image" Target="../media/image1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6.png"/><Relationship Id="rId7" Type="http://schemas.openxmlformats.org/officeDocument/2006/relationships/image" Target="../media/image15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2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3.png"/><Relationship Id="rId4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3.png"/><Relationship Id="rId4" Type="http://schemas.openxmlformats.org/officeDocument/2006/relationships/image" Target="../media/image1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65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15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3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16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7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6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16.png"/><Relationship Id="rId7" Type="http://schemas.openxmlformats.org/officeDocument/2006/relationships/image" Target="../media/image17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6.png"/><Relationship Id="rId7" Type="http://schemas.openxmlformats.org/officeDocument/2006/relationships/image" Target="../media/image18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15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3.png"/><Relationship Id="rId10" Type="http://schemas.openxmlformats.org/officeDocument/2006/relationships/image" Target="../media/image187.png"/><Relationship Id="rId4" Type="http://schemas.openxmlformats.org/officeDocument/2006/relationships/image" Target="../media/image116.png"/><Relationship Id="rId9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16.png"/><Relationship Id="rId7" Type="http://schemas.openxmlformats.org/officeDocument/2006/relationships/image" Target="../media/image18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6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9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6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6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3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5.png"/><Relationship Id="rId4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0.png"/><Relationship Id="rId7" Type="http://schemas.openxmlformats.org/officeDocument/2006/relationships/image" Target="../media/image1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3.png"/><Relationship Id="rId9" Type="http://schemas.openxmlformats.org/officeDocument/2006/relationships/image" Target="../media/image2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5.png"/><Relationship Id="rId7" Type="http://schemas.openxmlformats.org/officeDocument/2006/relationships/image" Target="../media/image1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3.png"/><Relationship Id="rId4" Type="http://schemas.openxmlformats.org/officeDocument/2006/relationships/image" Target="../media/image2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1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3.png"/><Relationship Id="rId4" Type="http://schemas.openxmlformats.org/officeDocument/2006/relationships/image" Target="../media/image20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05.png"/><Relationship Id="rId7" Type="http://schemas.openxmlformats.org/officeDocument/2006/relationships/image" Target="../media/image21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3.png"/><Relationship Id="rId4" Type="http://schemas.openxmlformats.org/officeDocument/2006/relationships/image" Target="../media/image2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1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3.png"/><Relationship Id="rId4" Type="http://schemas.openxmlformats.org/officeDocument/2006/relationships/image" Target="../media/image2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1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3.png"/><Relationship Id="rId4" Type="http://schemas.openxmlformats.org/officeDocument/2006/relationships/image" Target="../media/image20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05.png"/><Relationship Id="rId7" Type="http://schemas.openxmlformats.org/officeDocument/2006/relationships/image" Target="../media/image21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3.png"/><Relationship Id="rId4" Type="http://schemas.openxmlformats.org/officeDocument/2006/relationships/image" Target="../media/image2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3" Type="http://schemas.openxmlformats.org/officeDocument/2006/relationships/image" Target="../media/image205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" Type="http://schemas.openxmlformats.org/officeDocument/2006/relationships/image" Target="../media/image204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3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06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3" Type="http://schemas.openxmlformats.org/officeDocument/2006/relationships/image" Target="../media/image205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3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4" Type="http://schemas.openxmlformats.org/officeDocument/2006/relationships/image" Target="../media/image206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9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image" Target="../media/image205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3.png"/><Relationship Id="rId15" Type="http://schemas.openxmlformats.org/officeDocument/2006/relationships/image" Target="../media/image255.png"/><Relationship Id="rId10" Type="http://schemas.openxmlformats.org/officeDocument/2006/relationships/image" Target="../media/image251.png"/><Relationship Id="rId4" Type="http://schemas.openxmlformats.org/officeDocument/2006/relationships/image" Target="../media/image206.png"/><Relationship Id="rId9" Type="http://schemas.openxmlformats.org/officeDocument/2006/relationships/image" Target="../media/image250.png"/><Relationship Id="rId1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18" Type="http://schemas.openxmlformats.org/officeDocument/2006/relationships/image" Target="../media/image271.png"/><Relationship Id="rId3" Type="http://schemas.openxmlformats.org/officeDocument/2006/relationships/image" Target="../media/image257.png"/><Relationship Id="rId21" Type="http://schemas.openxmlformats.org/officeDocument/2006/relationships/image" Target="../media/image274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70.png"/><Relationship Id="rId2" Type="http://schemas.openxmlformats.org/officeDocument/2006/relationships/image" Target="../media/image256.png"/><Relationship Id="rId16" Type="http://schemas.openxmlformats.org/officeDocument/2006/relationships/image" Target="../media/image269.png"/><Relationship Id="rId20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3.png"/><Relationship Id="rId15" Type="http://schemas.openxmlformats.org/officeDocument/2006/relationships/image" Target="../media/image268.png"/><Relationship Id="rId10" Type="http://schemas.openxmlformats.org/officeDocument/2006/relationships/image" Target="../media/image263.png"/><Relationship Id="rId19" Type="http://schemas.openxmlformats.org/officeDocument/2006/relationships/image" Target="../media/image272.png"/><Relationship Id="rId4" Type="http://schemas.openxmlformats.org/officeDocument/2006/relationships/image" Target="../media/image258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Relationship Id="rId22" Type="http://schemas.openxmlformats.org/officeDocument/2006/relationships/image" Target="../media/image2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2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79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8.png"/><Relationship Id="rId4" Type="http://schemas.openxmlformats.org/officeDocument/2006/relationships/image" Target="../media/image2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80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3.png"/><Relationship Id="rId4" Type="http://schemas.openxmlformats.org/officeDocument/2006/relationships/image" Target="../media/image2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8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3.png"/><Relationship Id="rId4" Type="http://schemas.openxmlformats.org/officeDocument/2006/relationships/image" Target="../media/image2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microsoft.com/office/2007/relationships/hdphoto" Target="../media/hdphoto1.wdp"/><Relationship Id="rId7" Type="http://schemas.openxmlformats.org/officeDocument/2006/relationships/image" Target="../media/image26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8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8.png"/><Relationship Id="rId4" Type="http://schemas.openxmlformats.org/officeDocument/2006/relationships/image" Target="../media/image2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8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3.png"/><Relationship Id="rId4" Type="http://schemas.openxmlformats.org/officeDocument/2006/relationships/image" Target="../media/image2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7.png"/><Relationship Id="rId21" Type="http://schemas.openxmlformats.org/officeDocument/2006/relationships/image" Target="../media/image74.png"/><Relationship Id="rId7" Type="http://schemas.openxmlformats.org/officeDocument/2006/relationships/image" Target="../media/image3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6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88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3.png"/><Relationship Id="rId4" Type="http://schemas.openxmlformats.org/officeDocument/2006/relationships/image" Target="../media/image25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microsoft.com/office/2007/relationships/hdphoto" Target="../media/hdphoto1.wdp"/><Relationship Id="rId7" Type="http://schemas.openxmlformats.org/officeDocument/2006/relationships/image" Target="../media/image26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9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8.png"/><Relationship Id="rId4" Type="http://schemas.openxmlformats.org/officeDocument/2006/relationships/image" Target="../media/image2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92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3.png"/><Relationship Id="rId4" Type="http://schemas.openxmlformats.org/officeDocument/2006/relationships/image" Target="../media/image2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93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3.png"/><Relationship Id="rId4" Type="http://schemas.openxmlformats.org/officeDocument/2006/relationships/image" Target="../media/image2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56.png"/><Relationship Id="rId7" Type="http://schemas.openxmlformats.org/officeDocument/2006/relationships/image" Target="../media/image283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3.png"/><Relationship Id="rId4" Type="http://schemas.openxmlformats.org/officeDocument/2006/relationships/image" Target="../media/image2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3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4.png"/><Relationship Id="rId7" Type="http://schemas.openxmlformats.org/officeDocument/2006/relationships/image" Target="../media/image31.png"/><Relationship Id="rId12" Type="http://schemas.openxmlformats.org/officeDocument/2006/relationships/image" Target="../media/image1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0.png"/><Relationship Id="rId5" Type="http://schemas.openxmlformats.org/officeDocument/2006/relationships/image" Target="../media/image3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3.png"/><Relationship Id="rId15" Type="http://schemas.openxmlformats.org/officeDocument/2006/relationships/image" Target="../media/image125.pn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00737" y="-4711219"/>
            <a:ext cx="10603974" cy="14681686"/>
            <a:chOff x="9000737" y="-4711219"/>
            <a:chExt cx="10603974" cy="1468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060000">
              <a:off x="9000737" y="-4711219"/>
              <a:ext cx="10603974" cy="14681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9324" y="3962246"/>
            <a:ext cx="7224659" cy="6598534"/>
            <a:chOff x="11399324" y="3962246"/>
            <a:chExt cx="7224659" cy="6598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99324" y="3962246"/>
              <a:ext cx="7224659" cy="6598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EFD5348-73B0-489B-883C-5C1996B12BBD}"/>
              </a:ext>
            </a:extLst>
          </p:cNvPr>
          <p:cNvSpPr txBox="1"/>
          <p:nvPr/>
        </p:nvSpPr>
        <p:spPr>
          <a:xfrm>
            <a:off x="780048" y="7445688"/>
            <a:ext cx="1237479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TEAM</a:t>
            </a:r>
            <a:r>
              <a:rPr lang="ko-KR" altLang="en-US" sz="3200" b="1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8BBF5-7450-4FA3-AE13-7254B4D5441F}"/>
              </a:ext>
            </a:extLst>
          </p:cNvPr>
          <p:cNvSpPr txBox="1"/>
          <p:nvPr/>
        </p:nvSpPr>
        <p:spPr>
          <a:xfrm>
            <a:off x="761905" y="8030463"/>
            <a:ext cx="4143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spc="-300" dirty="0">
                <a:solidFill>
                  <a:schemeClr val="bg1"/>
                </a:solidFill>
              </a:rPr>
              <a:t>No.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EECE2C-EC51-424D-8C0A-CC4C89EB1F6A}"/>
              </a:ext>
            </a:extLst>
          </p:cNvPr>
          <p:cNvSpPr txBox="1"/>
          <p:nvPr/>
        </p:nvSpPr>
        <p:spPr>
          <a:xfrm>
            <a:off x="544927" y="1581677"/>
            <a:ext cx="1226820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Final Finding</a:t>
            </a:r>
          </a:p>
          <a:p>
            <a:r>
              <a:rPr lang="en-US" altLang="ko-KR" sz="115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BB6642-F019-48E5-A0B0-E0791C1DBFE6}"/>
              </a:ext>
            </a:extLst>
          </p:cNvPr>
          <p:cNvSpPr txBox="1"/>
          <p:nvPr/>
        </p:nvSpPr>
        <p:spPr>
          <a:xfrm>
            <a:off x="640644" y="1094594"/>
            <a:ext cx="6056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Bitcoin A</a:t>
            </a:r>
            <a:r>
              <a:rPr lang="en-US" altLang="ko-KR" sz="2800" b="0" i="0" spc="6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nalysis</a:t>
            </a:r>
            <a:endParaRPr lang="en-US" altLang="ko-KR" sz="2800" spc="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9D3A29-4F89-4798-9F6B-16E557C48F3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5268" y="8176173"/>
            <a:ext cx="4304350" cy="8260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46668" y="8138078"/>
            <a:ext cx="4096812" cy="8260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12157" y="8244743"/>
            <a:ext cx="997897" cy="775627"/>
            <a:chOff x="2012157" y="8244743"/>
            <a:chExt cx="997897" cy="775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2157" y="8244743"/>
              <a:ext cx="997897" cy="775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76244" y="8244743"/>
            <a:ext cx="997897" cy="775627"/>
            <a:chOff x="11376244" y="8244743"/>
            <a:chExt cx="997897" cy="7756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76244" y="8244743"/>
              <a:ext cx="997897" cy="7756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7426" y="2378257"/>
            <a:ext cx="8555431" cy="5561723"/>
            <a:chOff x="587426" y="2378257"/>
            <a:chExt cx="8555431" cy="55617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426" y="2378257"/>
              <a:ext cx="8555431" cy="55617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64762" y="2378257"/>
            <a:ext cx="8581859" cy="5485532"/>
            <a:chOff x="9464762" y="2378257"/>
            <a:chExt cx="8581859" cy="54855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4762" y="2378257"/>
              <a:ext cx="8581859" cy="548553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37754" y="8923254"/>
            <a:ext cx="4407202" cy="82283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07716" y="8946573"/>
            <a:ext cx="4407202" cy="8228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479186-2418-4613-BA9D-D8061839813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5268" y="8396173"/>
            <a:ext cx="3785505" cy="8260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03811" y="8396173"/>
            <a:ext cx="4096812" cy="8260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00670" y="8464742"/>
            <a:ext cx="997897" cy="775627"/>
            <a:chOff x="1800670" y="8464742"/>
            <a:chExt cx="997897" cy="775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0670" y="8464742"/>
              <a:ext cx="997897" cy="775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76244" y="8464742"/>
            <a:ext cx="997897" cy="775627"/>
            <a:chOff x="11376244" y="8464742"/>
            <a:chExt cx="997897" cy="7756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6244" y="8464742"/>
              <a:ext cx="997897" cy="7756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8124" y="2659318"/>
            <a:ext cx="8616162" cy="5547330"/>
            <a:chOff x="258124" y="2659318"/>
            <a:chExt cx="8616162" cy="55473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24" y="2659318"/>
              <a:ext cx="8616162" cy="5547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38095" y="2659318"/>
            <a:ext cx="8495238" cy="5500413"/>
            <a:chOff x="9238095" y="2659318"/>
            <a:chExt cx="8495238" cy="55004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2659318"/>
              <a:ext cx="8495238" cy="550041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31049" y="8946578"/>
            <a:ext cx="4407202" cy="82283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16535" y="8946578"/>
            <a:ext cx="4407202" cy="8228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F49AB5-7CDE-4C09-8D65-CFF3990BAB2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5268" y="8176173"/>
            <a:ext cx="3681737" cy="8260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46668" y="8138078"/>
            <a:ext cx="4096812" cy="8260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12157" y="8244743"/>
            <a:ext cx="997897" cy="775627"/>
            <a:chOff x="2012157" y="8244743"/>
            <a:chExt cx="997897" cy="775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2157" y="8244743"/>
              <a:ext cx="997897" cy="775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76244" y="8244743"/>
            <a:ext cx="997897" cy="775627"/>
            <a:chOff x="11376244" y="8244743"/>
            <a:chExt cx="997897" cy="7756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6244" y="8244743"/>
              <a:ext cx="997897" cy="7756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8124" y="2377143"/>
            <a:ext cx="8418851" cy="5600932"/>
            <a:chOff x="258124" y="2377143"/>
            <a:chExt cx="8418851" cy="56009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24" y="2377143"/>
              <a:ext cx="8418851" cy="56009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64978" y="2377143"/>
            <a:ext cx="8844546" cy="5639028"/>
            <a:chOff x="8964978" y="2377143"/>
            <a:chExt cx="8844546" cy="56390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64978" y="2377143"/>
              <a:ext cx="8844546" cy="563902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31049" y="8946573"/>
            <a:ext cx="4407202" cy="82283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22859" y="8946573"/>
            <a:ext cx="4407202" cy="8228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570DF9-43D6-41E9-8165-6291F9F7D8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1080" y="902086"/>
            <a:ext cx="2665990" cy="11001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1780" y="8335024"/>
            <a:ext cx="997897" cy="775627"/>
            <a:chOff x="1161780" y="8335024"/>
            <a:chExt cx="997897" cy="7756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780" y="8335024"/>
              <a:ext cx="997897" cy="775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76244" y="8244743"/>
            <a:ext cx="997897" cy="775627"/>
            <a:chOff x="11376244" y="8244743"/>
            <a:chExt cx="997897" cy="7756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6244" y="8244743"/>
              <a:ext cx="997897" cy="7756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01021" y="8138078"/>
            <a:ext cx="6717543" cy="13142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5571" y="8404698"/>
            <a:ext cx="4266863" cy="8264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69679" y="1777259"/>
            <a:ext cx="9033430" cy="6992225"/>
            <a:chOff x="8769679" y="1777259"/>
            <a:chExt cx="9033430" cy="69922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9679" y="1777259"/>
              <a:ext cx="9033430" cy="69922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8756" y="2040468"/>
            <a:ext cx="8450923" cy="6028413"/>
            <a:chOff x="318756" y="2040468"/>
            <a:chExt cx="8450923" cy="60284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756" y="2040468"/>
              <a:ext cx="8450923" cy="60284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84205" y="2304540"/>
            <a:ext cx="1319637" cy="1131290"/>
            <a:chOff x="8384205" y="2304540"/>
            <a:chExt cx="1319637" cy="11312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84205" y="2304540"/>
              <a:ext cx="1319637" cy="11312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37317" y="809648"/>
            <a:ext cx="1158784" cy="1129406"/>
            <a:chOff x="1637405" y="559534"/>
            <a:chExt cx="1512293" cy="1473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7405" y="559534"/>
              <a:ext cx="1512293" cy="14739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76A3BB-ECF7-46BC-AB56-B27BD75C0D7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341" y="8644659"/>
            <a:ext cx="997897" cy="775627"/>
            <a:chOff x="549331" y="8738659"/>
            <a:chExt cx="997897" cy="775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331" y="8738659"/>
              <a:ext cx="997897" cy="775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9676" y="8650124"/>
            <a:ext cx="997897" cy="775627"/>
            <a:chOff x="9429676" y="8650124"/>
            <a:chExt cx="997897" cy="7756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9676" y="8650124"/>
              <a:ext cx="997897" cy="7756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0600" y="1088398"/>
            <a:ext cx="1392909" cy="1180490"/>
            <a:chOff x="906710" y="1141138"/>
            <a:chExt cx="1392909" cy="11804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9300" y="1306410"/>
            <a:ext cx="2289317" cy="10971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0187" y="2593418"/>
            <a:ext cx="8960866" cy="5985859"/>
            <a:chOff x="549331" y="2581897"/>
            <a:chExt cx="8960866" cy="59858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331" y="2581897"/>
              <a:ext cx="8960866" cy="59858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8145" y="8767154"/>
            <a:ext cx="4793470" cy="8228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510197" y="2581897"/>
            <a:ext cx="8526368" cy="5985859"/>
            <a:chOff x="9510197" y="2581897"/>
            <a:chExt cx="8526368" cy="59858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0197" y="2581897"/>
              <a:ext cx="8526368" cy="598585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1857" y="8802595"/>
            <a:ext cx="6904042" cy="8228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5B3D819-8924-4F2F-B045-64A5A1FCBB93}"/>
              </a:ext>
            </a:extLst>
          </p:cNvPr>
          <p:cNvSpPr txBox="1"/>
          <p:nvPr/>
        </p:nvSpPr>
        <p:spPr>
          <a:xfrm>
            <a:off x="3770908" y="1714495"/>
            <a:ext cx="794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 err="1">
                <a:solidFill>
                  <a:schemeClr val="bg1">
                    <a:lumMod val="75000"/>
                  </a:schemeClr>
                </a:solidFill>
              </a:rPr>
              <a:t>비트코인</a:t>
            </a:r>
            <a:r>
              <a:rPr lang="ko-KR" altLang="en-US" sz="2800" b="1" spc="-150" dirty="0">
                <a:solidFill>
                  <a:schemeClr val="bg1">
                    <a:lumMod val="75000"/>
                  </a:schemeClr>
                </a:solidFill>
              </a:rPr>
              <a:t> 종가로만 분석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342C8F-8519-4838-B4E2-697CC11EB5F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22594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9331" y="8650124"/>
            <a:ext cx="997897" cy="775627"/>
            <a:chOff x="549331" y="8738659"/>
            <a:chExt cx="997897" cy="7756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331" y="8738659"/>
              <a:ext cx="997897" cy="775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9676" y="8650124"/>
            <a:ext cx="997897" cy="775627"/>
            <a:chOff x="9429676" y="8650124"/>
            <a:chExt cx="997897" cy="775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9676" y="8650124"/>
              <a:ext cx="997897" cy="775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5304" y="2400300"/>
            <a:ext cx="8599943" cy="6158205"/>
            <a:chOff x="365977" y="2580453"/>
            <a:chExt cx="8599943" cy="61582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977" y="2580453"/>
              <a:ext cx="8599943" cy="61582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2400300"/>
            <a:ext cx="9142857" cy="6158205"/>
            <a:chOff x="9142857" y="2580453"/>
            <a:chExt cx="9142857" cy="61582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580453"/>
              <a:ext cx="9142857" cy="61582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A5BB00-AC18-490F-B36F-65749B813D74}"/>
              </a:ext>
            </a:extLst>
          </p:cNvPr>
          <p:cNvSpPr txBox="1"/>
          <p:nvPr/>
        </p:nvSpPr>
        <p:spPr>
          <a:xfrm>
            <a:off x="1492930" y="8738658"/>
            <a:ext cx="2613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endParaRPr lang="ko-KR" altLang="en-US" sz="4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0D1441-A0AF-4490-9AF9-FFBC8FAB17D9}"/>
              </a:ext>
            </a:extLst>
          </p:cNvPr>
          <p:cNvSpPr txBox="1"/>
          <p:nvPr/>
        </p:nvSpPr>
        <p:spPr>
          <a:xfrm>
            <a:off x="10479632" y="8683288"/>
            <a:ext cx="308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PROPHET</a:t>
            </a:r>
            <a:endParaRPr lang="ko-KR" altLang="en-US" sz="4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0E117-669B-4226-AF2E-A6DE57586CFD}"/>
              </a:ext>
            </a:extLst>
          </p:cNvPr>
          <p:cNvSpPr txBox="1"/>
          <p:nvPr/>
        </p:nvSpPr>
        <p:spPr>
          <a:xfrm>
            <a:off x="1561197" y="2671585"/>
            <a:ext cx="5773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초록색이 실제 값 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CB624157-C8E7-4463-B223-398346F43355}"/>
              </a:ext>
            </a:extLst>
          </p:cNvPr>
          <p:cNvGrpSpPr/>
          <p:nvPr/>
        </p:nvGrpSpPr>
        <p:grpSpPr>
          <a:xfrm>
            <a:off x="549331" y="855284"/>
            <a:ext cx="1392909" cy="1180490"/>
            <a:chOff x="906710" y="1141138"/>
            <a:chExt cx="1392909" cy="1180490"/>
          </a:xfrm>
        </p:grpSpPr>
        <p:pic>
          <p:nvPicPr>
            <p:cNvPr id="28" name="Object 24">
              <a:extLst>
                <a:ext uri="{FF2B5EF4-FFF2-40B4-BE49-F238E27FC236}">
                  <a16:creationId xmlns:a16="http://schemas.microsoft.com/office/drawing/2014/main" id="{29546B19-8317-429D-9E48-B705AE51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831B6A5-7221-46E5-A383-8ECFE35AC44C}"/>
              </a:ext>
            </a:extLst>
          </p:cNvPr>
          <p:cNvGrpSpPr/>
          <p:nvPr/>
        </p:nvGrpSpPr>
        <p:grpSpPr>
          <a:xfrm>
            <a:off x="914400" y="1157281"/>
            <a:ext cx="15484426" cy="830997"/>
            <a:chOff x="766512" y="1152885"/>
            <a:chExt cx="15484426" cy="8309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7C1B9C-5804-41DE-9FE6-2CD5FA736647}"/>
                </a:ext>
              </a:extLst>
            </p:cNvPr>
            <p:cNvSpPr txBox="1"/>
            <p:nvPr/>
          </p:nvSpPr>
          <p:spPr>
            <a:xfrm>
              <a:off x="8305800" y="1407809"/>
              <a:ext cx="794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solidFill>
                    <a:schemeClr val="bg1">
                      <a:lumMod val="75000"/>
                    </a:schemeClr>
                  </a:solidFill>
                </a:rPr>
                <a:t>2021.05.28 ~ 2021.06.03 </a:t>
              </a:r>
              <a:r>
                <a:rPr lang="ko-KR" altLang="en-US" sz="2800" b="1" spc="-150" dirty="0">
                  <a:solidFill>
                    <a:schemeClr val="bg1">
                      <a:lumMod val="75000"/>
                    </a:schemeClr>
                  </a:solidFill>
                </a:rPr>
                <a:t>일주일간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7893B9-DD09-4E41-AB07-5AC2B3ACF341}"/>
                </a:ext>
              </a:extLst>
            </p:cNvPr>
            <p:cNvSpPr txBox="1"/>
            <p:nvPr/>
          </p:nvSpPr>
          <p:spPr>
            <a:xfrm>
              <a:off x="766512" y="1152885"/>
              <a:ext cx="79451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spc="-150" dirty="0">
                  <a:solidFill>
                    <a:schemeClr val="bg1"/>
                  </a:solidFill>
                </a:rPr>
                <a:t>ARIMA</a:t>
              </a:r>
              <a:r>
                <a:rPr lang="ko-KR" altLang="en-US" sz="4800" b="1" spc="-150" dirty="0">
                  <a:solidFill>
                    <a:schemeClr val="bg1"/>
                  </a:solidFill>
                </a:rPr>
                <a:t> 와 </a:t>
              </a:r>
              <a:r>
                <a:rPr lang="en-US" altLang="ko-KR" sz="4800" b="1" spc="-150" dirty="0">
                  <a:solidFill>
                    <a:schemeClr val="bg1"/>
                  </a:solidFill>
                </a:rPr>
                <a:t>PROPHET</a:t>
              </a:r>
              <a:r>
                <a:rPr lang="ko-KR" altLang="en-US" sz="4800" b="1" spc="-150" dirty="0">
                  <a:solidFill>
                    <a:schemeClr val="bg1"/>
                  </a:solidFill>
                </a:rPr>
                <a:t> 분석 비교 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342C8F-8519-4838-B4E2-697CC11EB5F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22594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B10E117-669B-4226-AF2E-A6DE57586CFD}"/>
              </a:ext>
            </a:extLst>
          </p:cNvPr>
          <p:cNvSpPr txBox="1"/>
          <p:nvPr/>
        </p:nvSpPr>
        <p:spPr>
          <a:xfrm>
            <a:off x="1561197" y="2671585"/>
            <a:ext cx="5773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초록색이 실제 값 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CB624157-C8E7-4463-B223-398346F43355}"/>
              </a:ext>
            </a:extLst>
          </p:cNvPr>
          <p:cNvGrpSpPr/>
          <p:nvPr/>
        </p:nvGrpSpPr>
        <p:grpSpPr>
          <a:xfrm>
            <a:off x="549331" y="855284"/>
            <a:ext cx="1392909" cy="1180490"/>
            <a:chOff x="906710" y="1141138"/>
            <a:chExt cx="1392909" cy="1180490"/>
          </a:xfrm>
        </p:grpSpPr>
        <p:pic>
          <p:nvPicPr>
            <p:cNvPr id="28" name="Object 24">
              <a:extLst>
                <a:ext uri="{FF2B5EF4-FFF2-40B4-BE49-F238E27FC236}">
                  <a16:creationId xmlns:a16="http://schemas.microsoft.com/office/drawing/2014/main" id="{29546B19-8317-429D-9E48-B705AE51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831B6A5-7221-46E5-A383-8ECFE35AC44C}"/>
              </a:ext>
            </a:extLst>
          </p:cNvPr>
          <p:cNvGrpSpPr/>
          <p:nvPr/>
        </p:nvGrpSpPr>
        <p:grpSpPr>
          <a:xfrm>
            <a:off x="914400" y="1157281"/>
            <a:ext cx="15031738" cy="830997"/>
            <a:chOff x="766512" y="1152885"/>
            <a:chExt cx="15031738" cy="8309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7C1B9C-5804-41DE-9FE6-2CD5FA736647}"/>
                </a:ext>
              </a:extLst>
            </p:cNvPr>
            <p:cNvSpPr txBox="1"/>
            <p:nvPr/>
          </p:nvSpPr>
          <p:spPr>
            <a:xfrm>
              <a:off x="7853112" y="1407809"/>
              <a:ext cx="794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solidFill>
                    <a:schemeClr val="bg1">
                      <a:lumMod val="75000"/>
                    </a:schemeClr>
                  </a:solidFill>
                </a:rPr>
                <a:t>6</a:t>
              </a:r>
              <a:r>
                <a:rPr lang="ko-KR" altLang="en-US" sz="2800" b="1" spc="-150" dirty="0">
                  <a:solidFill>
                    <a:schemeClr val="bg1">
                      <a:lumMod val="75000"/>
                    </a:schemeClr>
                  </a:solidFill>
                </a:rPr>
                <a:t>개월 기준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7893B9-DD09-4E41-AB07-5AC2B3ACF341}"/>
                </a:ext>
              </a:extLst>
            </p:cNvPr>
            <p:cNvSpPr txBox="1"/>
            <p:nvPr/>
          </p:nvSpPr>
          <p:spPr>
            <a:xfrm>
              <a:off x="766512" y="1152885"/>
              <a:ext cx="79451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pc="-150" dirty="0" err="1">
                  <a:solidFill>
                    <a:schemeClr val="bg1"/>
                  </a:solidFill>
                </a:rPr>
                <a:t>비트코인</a:t>
              </a:r>
              <a:r>
                <a:rPr lang="ko-KR" altLang="en-US" sz="4800" b="1" spc="-150" dirty="0">
                  <a:solidFill>
                    <a:schemeClr val="bg1"/>
                  </a:solidFill>
                </a:rPr>
                <a:t> 가격 기간 별 분할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A8FD04-467A-4099-BEB1-617BBD993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05" y="2190349"/>
            <a:ext cx="16761906" cy="691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7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342C8F-8519-4838-B4E2-697CC11EB5F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22594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B10E117-669B-4226-AF2E-A6DE57586CFD}"/>
              </a:ext>
            </a:extLst>
          </p:cNvPr>
          <p:cNvSpPr txBox="1"/>
          <p:nvPr/>
        </p:nvSpPr>
        <p:spPr>
          <a:xfrm>
            <a:off x="1561197" y="2671585"/>
            <a:ext cx="5773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초록색이 실제 값 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CB624157-C8E7-4463-B223-398346F43355}"/>
              </a:ext>
            </a:extLst>
          </p:cNvPr>
          <p:cNvGrpSpPr/>
          <p:nvPr/>
        </p:nvGrpSpPr>
        <p:grpSpPr>
          <a:xfrm>
            <a:off x="549331" y="855284"/>
            <a:ext cx="1392909" cy="1180490"/>
            <a:chOff x="906710" y="1141138"/>
            <a:chExt cx="1392909" cy="1180490"/>
          </a:xfrm>
        </p:grpSpPr>
        <p:pic>
          <p:nvPicPr>
            <p:cNvPr id="28" name="Object 24">
              <a:extLst>
                <a:ext uri="{FF2B5EF4-FFF2-40B4-BE49-F238E27FC236}">
                  <a16:creationId xmlns:a16="http://schemas.microsoft.com/office/drawing/2014/main" id="{29546B19-8317-429D-9E48-B705AE51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831B6A5-7221-46E5-A383-8ECFE35AC44C}"/>
              </a:ext>
            </a:extLst>
          </p:cNvPr>
          <p:cNvGrpSpPr/>
          <p:nvPr/>
        </p:nvGrpSpPr>
        <p:grpSpPr>
          <a:xfrm>
            <a:off x="914400" y="1157281"/>
            <a:ext cx="15031738" cy="830997"/>
            <a:chOff x="766512" y="1152885"/>
            <a:chExt cx="15031738" cy="8309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7C1B9C-5804-41DE-9FE6-2CD5FA736647}"/>
                </a:ext>
              </a:extLst>
            </p:cNvPr>
            <p:cNvSpPr txBox="1"/>
            <p:nvPr/>
          </p:nvSpPr>
          <p:spPr>
            <a:xfrm>
              <a:off x="7853112" y="1407809"/>
              <a:ext cx="794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solidFill>
                    <a:schemeClr val="bg1">
                      <a:lumMod val="75000"/>
                    </a:schemeClr>
                  </a:solidFill>
                </a:rPr>
                <a:t>1</a:t>
              </a:r>
              <a:r>
                <a:rPr lang="ko-KR" altLang="en-US" sz="2800" b="1" spc="-150" dirty="0">
                  <a:solidFill>
                    <a:schemeClr val="bg1">
                      <a:lumMod val="75000"/>
                    </a:schemeClr>
                  </a:solidFill>
                </a:rPr>
                <a:t>년 기준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7893B9-DD09-4E41-AB07-5AC2B3ACF341}"/>
                </a:ext>
              </a:extLst>
            </p:cNvPr>
            <p:cNvSpPr txBox="1"/>
            <p:nvPr/>
          </p:nvSpPr>
          <p:spPr>
            <a:xfrm>
              <a:off x="766512" y="1152885"/>
              <a:ext cx="79451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pc="-150" dirty="0" err="1">
                  <a:solidFill>
                    <a:schemeClr val="bg1"/>
                  </a:solidFill>
                </a:rPr>
                <a:t>비트코인</a:t>
              </a:r>
              <a:r>
                <a:rPr lang="ko-KR" altLang="en-US" sz="4800" b="1" spc="-150" dirty="0">
                  <a:solidFill>
                    <a:schemeClr val="bg1"/>
                  </a:solidFill>
                </a:rPr>
                <a:t> 가격 기간 별 분할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DE34A07-22E5-4C60-A810-14FF520A8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05" y="2253134"/>
            <a:ext cx="16761905" cy="694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3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433" y="7604172"/>
            <a:ext cx="15906848" cy="57143"/>
            <a:chOff x="1189433" y="7604172"/>
            <a:chExt cx="15906848" cy="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433" y="7606643"/>
              <a:ext cx="15906848" cy="9942"/>
              <a:chOff x="1189433" y="7606643"/>
              <a:chExt cx="15906848" cy="99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433" y="7606643"/>
                <a:ext cx="15906848" cy="994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889237" y="7604172"/>
              <a:ext cx="2857143" cy="57143"/>
              <a:chOff x="9889237" y="7604172"/>
              <a:chExt cx="2857143" cy="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89237" y="7604172"/>
                <a:ext cx="2857143" cy="5714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8279" y="2111434"/>
            <a:ext cx="12596016" cy="47540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41953" y="8023065"/>
            <a:ext cx="2801808" cy="1428881"/>
            <a:chOff x="7741953" y="8023065"/>
            <a:chExt cx="2801808" cy="1428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4210" y="7850708"/>
              <a:ext cx="2059097" cy="206828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0234" y="8803127"/>
              <a:ext cx="1499839" cy="6719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592175" y="5063605"/>
            <a:ext cx="8619104" cy="157577"/>
            <a:chOff x="-3592175" y="5063605"/>
            <a:chExt cx="8619104" cy="1575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592175" y="5063605"/>
              <a:ext cx="8619104" cy="1575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58785" y="5063605"/>
            <a:ext cx="8619104" cy="157577"/>
            <a:chOff x="13258785" y="5063605"/>
            <a:chExt cx="8619104" cy="1575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3258785" y="5063605"/>
              <a:ext cx="8619104" cy="157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609600" y="-1562100"/>
            <a:ext cx="7012242" cy="9032269"/>
            <a:chOff x="-588414" y="-1565219"/>
            <a:chExt cx="7012242" cy="90322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588414" y="-1565219"/>
              <a:ext cx="7012242" cy="90322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B4FD9E-2E1C-4B07-BE6A-5CB097DE312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9194" y="3015700"/>
            <a:ext cx="5060775" cy="5743392"/>
            <a:chOff x="699194" y="3015700"/>
            <a:chExt cx="5060775" cy="57433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194" y="3015700"/>
              <a:ext cx="5060775" cy="574339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44300" y="3602115"/>
              <a:ext cx="4570563" cy="4570563"/>
              <a:chOff x="944300" y="3602115"/>
              <a:chExt cx="4570563" cy="457056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4300" y="3602115"/>
                <a:ext cx="4570563" cy="457056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032412" y="6351131"/>
            <a:ext cx="384414" cy="530469"/>
            <a:chOff x="12032412" y="6351131"/>
            <a:chExt cx="384414" cy="5304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32412" y="6351131"/>
              <a:ext cx="384414" cy="5304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2074" y="2908281"/>
            <a:ext cx="4880544" cy="5538850"/>
            <a:chOff x="12572074" y="2908281"/>
            <a:chExt cx="4880544" cy="55388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72074" y="2908281"/>
              <a:ext cx="4880544" cy="553885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808451" y="3473811"/>
              <a:ext cx="4407790" cy="4407790"/>
              <a:chOff x="12808451" y="3473811"/>
              <a:chExt cx="4407790" cy="440779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08451" y="3473811"/>
                <a:ext cx="4407790" cy="4407790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551" y="772534"/>
            <a:ext cx="10379252" cy="11658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50166" y="1879199"/>
            <a:ext cx="6889427" cy="8264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780751" y="3602115"/>
            <a:ext cx="6171429" cy="5214945"/>
            <a:chOff x="5803841" y="3544147"/>
            <a:chExt cx="6171429" cy="52149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03841" y="3544147"/>
              <a:ext cx="6171429" cy="52149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70087" y="4289203"/>
            <a:ext cx="2592397" cy="2592397"/>
            <a:chOff x="13670087" y="4289203"/>
            <a:chExt cx="2592397" cy="25923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70087" y="4289203"/>
              <a:ext cx="2592397" cy="25923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36469" y="4375237"/>
            <a:ext cx="3024319" cy="3024319"/>
            <a:chOff x="1736469" y="4375237"/>
            <a:chExt cx="3024319" cy="30243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6469" y="4375237"/>
              <a:ext cx="3024319" cy="3024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06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622" y="-1108747"/>
            <a:ext cx="18913149" cy="4782386"/>
            <a:chOff x="-275622" y="-1108747"/>
            <a:chExt cx="18913149" cy="4782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75622" y="-1108747"/>
              <a:ext cx="18913149" cy="47823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685" y="844587"/>
            <a:ext cx="4049575" cy="10971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6967385"/>
            <a:ext cx="16761905" cy="9524"/>
            <a:chOff x="761905" y="6967385"/>
            <a:chExt cx="16761905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696738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43542" y="7128343"/>
            <a:ext cx="4327574" cy="2163428"/>
            <a:chOff x="4343542" y="7128343"/>
            <a:chExt cx="4327574" cy="21634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9201" y="7724001"/>
              <a:ext cx="3485627" cy="166510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343542" y="7128343"/>
              <a:ext cx="4327570" cy="342403"/>
              <a:chOff x="4343542" y="7128343"/>
              <a:chExt cx="4327570" cy="34240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74221" y="7089083"/>
                <a:ext cx="1214436" cy="471117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04282" y="7089085"/>
                <a:ext cx="469024" cy="47111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11111" y="7166440"/>
            <a:ext cx="4579917" cy="2057638"/>
            <a:chOff x="711111" y="7166440"/>
            <a:chExt cx="4579917" cy="20576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2742" y="7791561"/>
              <a:ext cx="1551717" cy="134757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11111" y="7166440"/>
              <a:ext cx="4579917" cy="364708"/>
              <a:chOff x="711111" y="7166440"/>
              <a:chExt cx="4579917" cy="36470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2742" y="7124891"/>
                <a:ext cx="1346188" cy="49858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69562" y="7124894"/>
                <a:ext cx="496372" cy="49858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142857" y="7227552"/>
            <a:ext cx="4499169" cy="2188409"/>
            <a:chOff x="9142857" y="7227552"/>
            <a:chExt cx="4499169" cy="21884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01144" y="7848191"/>
              <a:ext cx="3485627" cy="166510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142857" y="7227552"/>
              <a:ext cx="4499169" cy="355373"/>
              <a:chOff x="9142857" y="7227552"/>
              <a:chExt cx="4499169" cy="35537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94612" y="7186736"/>
                <a:ext cx="1198364" cy="48979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102041" y="7186750"/>
                <a:ext cx="487618" cy="48979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142882" y="7222225"/>
            <a:ext cx="4494645" cy="2019322"/>
            <a:chOff x="14142882" y="7222225"/>
            <a:chExt cx="4494645" cy="20193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94089" y="7835713"/>
              <a:ext cx="2584053" cy="151547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4142882" y="7222225"/>
              <a:ext cx="4494645" cy="340925"/>
              <a:chOff x="14142882" y="7222225"/>
              <a:chExt cx="4494645" cy="34092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694089" y="7181449"/>
                <a:ext cx="1078637" cy="489301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102107" y="7181466"/>
                <a:ext cx="487126" cy="48930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-2834402" y="-2326614"/>
            <a:ext cx="12243723" cy="5473392"/>
            <a:chOff x="-2834402" y="-2326614"/>
            <a:chExt cx="12243723" cy="547339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2660000">
              <a:off x="-2834402" y="-2326614"/>
              <a:ext cx="12243723" cy="5473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4AFEF-1290-4C46-9501-26607211EE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32412" y="6351131"/>
            <a:ext cx="384414" cy="530469"/>
            <a:chOff x="12032412" y="6351131"/>
            <a:chExt cx="384414" cy="530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2412" y="6351131"/>
              <a:ext cx="384414" cy="53046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52800" y="1257300"/>
            <a:ext cx="12026269" cy="20245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17516" y="3637706"/>
            <a:ext cx="10850682" cy="5087194"/>
            <a:chOff x="761905" y="2870185"/>
            <a:chExt cx="10850682" cy="37461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2870185"/>
              <a:ext cx="10850682" cy="3746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32412" y="6351131"/>
            <a:ext cx="384414" cy="530469"/>
            <a:chOff x="12032412" y="6351131"/>
            <a:chExt cx="384414" cy="530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2412" y="6351131"/>
              <a:ext cx="384414" cy="53046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973" y="7618057"/>
            <a:ext cx="6819935" cy="11658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6935" y="1303381"/>
            <a:ext cx="8752013" cy="5782724"/>
            <a:chOff x="1176122" y="2008111"/>
            <a:chExt cx="8513309" cy="41814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7" cstate="print"/>
            <a:srcRect l="3933" t="13433" b="8576"/>
            <a:stretch/>
          </p:blipFill>
          <p:spPr>
            <a:xfrm>
              <a:off x="1176122" y="2008111"/>
              <a:ext cx="8513309" cy="418147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5120" y="2431903"/>
            <a:ext cx="6819935" cy="1165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DAB0E3-58F0-4454-8E9E-EB2A2CEA58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73" t="16132" b="8413"/>
          <a:stretch/>
        </p:blipFill>
        <p:spPr>
          <a:xfrm>
            <a:off x="9170192" y="3659895"/>
            <a:ext cx="9009792" cy="57922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32412" y="6351131"/>
            <a:ext cx="384414" cy="530469"/>
            <a:chOff x="12032412" y="6351131"/>
            <a:chExt cx="384414" cy="530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2412" y="6351131"/>
              <a:ext cx="384414" cy="5304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6559" y="2326908"/>
            <a:ext cx="7370584" cy="6361223"/>
            <a:chOff x="1446559" y="2326908"/>
            <a:chExt cx="7370584" cy="63612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559" y="2326908"/>
              <a:ext cx="7370584" cy="63612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2326908"/>
            <a:ext cx="7569524" cy="6361223"/>
            <a:chOff x="9142857" y="2326908"/>
            <a:chExt cx="7569524" cy="63612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326908"/>
              <a:ext cx="7569524" cy="6361223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99FFDAC9-4925-4FFF-BD20-B7200AE68649}"/>
              </a:ext>
            </a:extLst>
          </p:cNvPr>
          <p:cNvGrpSpPr/>
          <p:nvPr/>
        </p:nvGrpSpPr>
        <p:grpSpPr>
          <a:xfrm>
            <a:off x="3725087" y="758194"/>
            <a:ext cx="1392909" cy="1180490"/>
            <a:chOff x="906710" y="1141138"/>
            <a:chExt cx="1392909" cy="1180490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F5624F90-C60A-403C-A8CD-77EB0FB33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4803" y="868421"/>
            <a:ext cx="9910971" cy="12474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32412" y="6351131"/>
            <a:ext cx="384414" cy="530469"/>
            <a:chOff x="12032412" y="6351131"/>
            <a:chExt cx="384414" cy="530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2412" y="6351131"/>
              <a:ext cx="384414" cy="5304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9977" y="2679244"/>
            <a:ext cx="7579048" cy="6303148"/>
            <a:chOff x="1059978" y="2736852"/>
            <a:chExt cx="7579048" cy="63031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978" y="2736852"/>
              <a:ext cx="7579048" cy="630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73480" y="2655081"/>
            <a:ext cx="8154543" cy="6327311"/>
            <a:chOff x="9382642" y="2736852"/>
            <a:chExt cx="8066894" cy="61698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2642" y="2736852"/>
              <a:ext cx="8066894" cy="6169815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EFEA118F-0502-47E9-9E23-9B68A435065A}"/>
              </a:ext>
            </a:extLst>
          </p:cNvPr>
          <p:cNvGrpSpPr/>
          <p:nvPr/>
        </p:nvGrpSpPr>
        <p:grpSpPr>
          <a:xfrm>
            <a:off x="4153047" y="1080385"/>
            <a:ext cx="1392909" cy="1180490"/>
            <a:chOff x="906710" y="1141138"/>
            <a:chExt cx="1392909" cy="1180490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9369CB89-81B3-4EC3-A9F7-10B3C7A30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00600" y="860903"/>
            <a:ext cx="9910971" cy="161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32412" y="6351131"/>
            <a:ext cx="384414" cy="530469"/>
            <a:chOff x="12032412" y="6351131"/>
            <a:chExt cx="384414" cy="530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2412" y="6351131"/>
              <a:ext cx="384414" cy="53046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6345" y="1000221"/>
            <a:ext cx="2111437" cy="11639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34473" y="1037484"/>
            <a:ext cx="959581" cy="935254"/>
            <a:chOff x="1103660" y="761905"/>
            <a:chExt cx="1477633" cy="14401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660" y="761905"/>
              <a:ext cx="1477633" cy="144017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747FBB4-D1DB-40AF-AF98-826C932D7F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09" b="6905"/>
          <a:stretch/>
        </p:blipFill>
        <p:spPr>
          <a:xfrm>
            <a:off x="966354" y="2104379"/>
            <a:ext cx="16783743" cy="74099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2135" y="-1423838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32412" y="6351131"/>
            <a:ext cx="384414" cy="530469"/>
            <a:chOff x="12032412" y="6351131"/>
            <a:chExt cx="384414" cy="530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2412" y="6351131"/>
              <a:ext cx="384414" cy="53046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846" y="6515544"/>
            <a:ext cx="1567358" cy="11658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617433" y="-800100"/>
            <a:ext cx="4397279" cy="6171429"/>
            <a:chOff x="1220318" y="2930490"/>
            <a:chExt cx="439727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540000">
              <a:off x="1220318" y="2930490"/>
              <a:ext cx="4397279" cy="61714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C65126-55A5-43B1-8E63-F35AD3695578}"/>
              </a:ext>
            </a:extLst>
          </p:cNvPr>
          <p:cNvSpPr txBox="1"/>
          <p:nvPr/>
        </p:nvSpPr>
        <p:spPr>
          <a:xfrm>
            <a:off x="2362200" y="6881600"/>
            <a:ext cx="1287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그렇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B16BEC-68FE-4A2F-AD6A-D19742050C4B}"/>
              </a:ext>
            </a:extLst>
          </p:cNvPr>
          <p:cNvSpPr txBox="1"/>
          <p:nvPr/>
        </p:nvSpPr>
        <p:spPr>
          <a:xfrm>
            <a:off x="2667000" y="3649628"/>
            <a:ext cx="131780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그럼</a:t>
            </a:r>
            <a:r>
              <a:rPr lang="en-US" altLang="ko-KR" sz="6000" b="1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금리가 영향을 주지 못했으면 </a:t>
            </a:r>
            <a:endParaRPr lang="en-US" altLang="ko-KR" sz="6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6000" b="1" dirty="0">
                <a:solidFill>
                  <a:srgbClr val="00B0F0"/>
                </a:solidFill>
              </a:rPr>
              <a:t>환율</a:t>
            </a:r>
            <a:r>
              <a:rPr lang="ko-KR" altLang="en-US" sz="6000" b="1" dirty="0">
                <a:solidFill>
                  <a:schemeClr val="bg1"/>
                </a:solidFill>
              </a:rPr>
              <a:t>은 영향이 있을까</a:t>
            </a:r>
            <a:r>
              <a:rPr lang="en-US" altLang="ko-KR" sz="6000" b="1" dirty="0">
                <a:solidFill>
                  <a:schemeClr val="bg1"/>
                </a:solidFill>
              </a:rPr>
              <a:t>?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B87017D-7205-4EC1-91D7-80AAEF2411B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32412" y="6351131"/>
            <a:ext cx="384414" cy="530469"/>
            <a:chOff x="12032412" y="6351131"/>
            <a:chExt cx="384414" cy="530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2412" y="6351131"/>
              <a:ext cx="384414" cy="53046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3727F55-7371-47B1-8075-51BDB3257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21" y="4145505"/>
            <a:ext cx="16015872" cy="3022673"/>
          </a:xfrm>
          <a:prstGeom prst="rect">
            <a:avLst/>
          </a:prstGeom>
        </p:spPr>
      </p:pic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F37CE4DF-D9B2-4451-A109-C214F36E2AC3}"/>
              </a:ext>
            </a:extLst>
          </p:cNvPr>
          <p:cNvGrpSpPr/>
          <p:nvPr/>
        </p:nvGrpSpPr>
        <p:grpSpPr>
          <a:xfrm>
            <a:off x="533400" y="1141645"/>
            <a:ext cx="2022859" cy="1714372"/>
            <a:chOff x="906710" y="1141138"/>
            <a:chExt cx="1392909" cy="1180490"/>
          </a:xfrm>
        </p:grpSpPr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3D717FB9-DFA2-44C5-BF30-AFCBA2A92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C2B9418-1ACA-4EEC-B49D-E601E4A24B4A}"/>
              </a:ext>
            </a:extLst>
          </p:cNvPr>
          <p:cNvSpPr txBox="1"/>
          <p:nvPr/>
        </p:nvSpPr>
        <p:spPr>
          <a:xfrm>
            <a:off x="761905" y="1141645"/>
            <a:ext cx="13178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분석하기 위해 기존 </a:t>
            </a:r>
            <a:r>
              <a:rPr lang="ko-KR" altLang="en-US" sz="6000" b="1" dirty="0" err="1">
                <a:solidFill>
                  <a:schemeClr val="bg1"/>
                </a:solidFill>
              </a:rPr>
              <a:t>비트코인</a:t>
            </a:r>
            <a:r>
              <a:rPr lang="en-US" altLang="ko-KR" sz="6000" b="1" dirty="0">
                <a:solidFill>
                  <a:schemeClr val="bg1"/>
                </a:solidFill>
              </a:rPr>
              <a:t>+</a:t>
            </a:r>
            <a:r>
              <a:rPr lang="ko-KR" altLang="en-US" sz="6000" b="1" dirty="0">
                <a:solidFill>
                  <a:schemeClr val="bg1"/>
                </a:solidFill>
              </a:rPr>
              <a:t> 금리 데이터에서 일일 환율데이터 </a:t>
            </a:r>
            <a:r>
              <a:rPr lang="ko-KR" altLang="en-US" sz="60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1872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E882D0-9E0A-4148-B4F6-F9C3D2FC2685}"/>
              </a:ext>
            </a:extLst>
          </p:cNvPr>
          <p:cNvSpPr/>
          <p:nvPr/>
        </p:nvSpPr>
        <p:spPr>
          <a:xfrm>
            <a:off x="-1" y="28759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049000" y="-1265944"/>
            <a:ext cx="8447294" cy="8147544"/>
            <a:chOff x="10860872" y="-1214678"/>
            <a:chExt cx="8447294" cy="81475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560000">
              <a:off x="11010747" y="-1364553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14728" y="3734659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047" y="989904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32412" y="6351131"/>
            <a:ext cx="384414" cy="530469"/>
            <a:chOff x="12032412" y="6351131"/>
            <a:chExt cx="384414" cy="530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2412" y="6351131"/>
              <a:ext cx="384414" cy="53046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4D0215C-3F49-4EBB-9570-21E805B66D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" t="11367" r="-722" b="6022"/>
          <a:stretch/>
        </p:blipFill>
        <p:spPr>
          <a:xfrm>
            <a:off x="2253901" y="1382162"/>
            <a:ext cx="13675062" cy="85957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55D8DC9-E410-489D-B783-AA03E519D6EA}"/>
              </a:ext>
            </a:extLst>
          </p:cNvPr>
          <p:cNvSpPr txBox="1"/>
          <p:nvPr/>
        </p:nvSpPr>
        <p:spPr>
          <a:xfrm>
            <a:off x="4800600" y="378430"/>
            <a:ext cx="8323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</a:rPr>
              <a:t>비트코인</a:t>
            </a:r>
            <a:r>
              <a:rPr lang="en-US" altLang="ko-KR" sz="4800" b="1" dirty="0">
                <a:solidFill>
                  <a:schemeClr val="bg1"/>
                </a:solidFill>
              </a:rPr>
              <a:t> + </a:t>
            </a:r>
            <a:r>
              <a:rPr lang="ko-KR" altLang="en-US" sz="4800" b="1" dirty="0">
                <a:solidFill>
                  <a:schemeClr val="bg1"/>
                </a:solidFill>
              </a:rPr>
              <a:t>금리 </a:t>
            </a:r>
            <a:r>
              <a:rPr lang="en-US" altLang="ko-KR" sz="4800" b="1" dirty="0">
                <a:solidFill>
                  <a:schemeClr val="bg1"/>
                </a:solidFill>
              </a:rPr>
              <a:t>+ </a:t>
            </a:r>
            <a:r>
              <a:rPr lang="ko-KR" altLang="en-US" sz="4800" b="1" dirty="0">
                <a:solidFill>
                  <a:schemeClr val="bg1"/>
                </a:solidFill>
              </a:rPr>
              <a:t>환율 시각화 </a:t>
            </a:r>
            <a:endParaRPr lang="en-US" altLang="ko-KR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1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E04DE6-EF86-40CB-B562-4A933E888030}"/>
              </a:ext>
            </a:extLst>
          </p:cNvPr>
          <p:cNvSpPr/>
          <p:nvPr/>
        </p:nvSpPr>
        <p:spPr>
          <a:xfrm>
            <a:off x="-1" y="41469"/>
            <a:ext cx="18285715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32412" y="6351131"/>
            <a:ext cx="384414" cy="530469"/>
            <a:chOff x="12032412" y="6351131"/>
            <a:chExt cx="384414" cy="530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2412" y="6351131"/>
              <a:ext cx="384414" cy="53046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1FD7D42-D818-4EF7-AF43-0434FCF11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66367"/>
            <a:ext cx="10972800" cy="79709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44870A-675F-48E5-BEB3-F1581C8158B3}"/>
              </a:ext>
            </a:extLst>
          </p:cNvPr>
          <p:cNvSpPr txBox="1"/>
          <p:nvPr/>
        </p:nvSpPr>
        <p:spPr>
          <a:xfrm>
            <a:off x="3308720" y="407813"/>
            <a:ext cx="13178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</a:rPr>
              <a:t>비트코인과</a:t>
            </a:r>
            <a:r>
              <a:rPr lang="ko-KR" altLang="en-US" sz="5400" b="1" dirty="0">
                <a:solidFill>
                  <a:schemeClr val="bg1"/>
                </a:solidFill>
              </a:rPr>
              <a:t> 금리 </a:t>
            </a:r>
            <a:r>
              <a:rPr lang="en-US" altLang="ko-KR" sz="5400" b="1" dirty="0">
                <a:solidFill>
                  <a:schemeClr val="bg1"/>
                </a:solidFill>
              </a:rPr>
              <a:t>+ </a:t>
            </a:r>
            <a:r>
              <a:rPr lang="ko-KR" altLang="en-US" sz="5400" b="1" dirty="0">
                <a:solidFill>
                  <a:schemeClr val="bg1"/>
                </a:solidFill>
              </a:rPr>
              <a:t>환율의 상관분석  </a:t>
            </a:r>
          </a:p>
        </p:txBody>
      </p:sp>
    </p:spTree>
    <p:extLst>
      <p:ext uri="{BB962C8B-B14F-4D97-AF65-F5344CB8AC3E}">
        <p14:creationId xmlns:p14="http://schemas.microsoft.com/office/powerpoint/2010/main" val="4060025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924" y="1662852"/>
            <a:ext cx="14971594" cy="9293926"/>
            <a:chOff x="4244924" y="1662852"/>
            <a:chExt cx="14971594" cy="9293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924" y="1662852"/>
              <a:ext cx="14971594" cy="9293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8588" y="832842"/>
            <a:ext cx="17008538" cy="8619104"/>
            <a:chOff x="638588" y="832842"/>
            <a:chExt cx="17008538" cy="86191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592175" y="5063605"/>
              <a:ext cx="8619104" cy="157577"/>
              <a:chOff x="-3592175" y="5063605"/>
              <a:chExt cx="8619104" cy="15757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3592175" y="5063605"/>
                <a:ext cx="8619104" cy="15757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258785" y="5063605"/>
              <a:ext cx="8619104" cy="157577"/>
              <a:chOff x="13258785" y="5063605"/>
              <a:chExt cx="8619104" cy="157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3258785" y="5063605"/>
                <a:ext cx="8619104" cy="157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333" y="5068892"/>
            <a:ext cx="12479716" cy="47540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94476" y="8073086"/>
            <a:ext cx="2801765" cy="1428881"/>
            <a:chOff x="14294476" y="8073086"/>
            <a:chExt cx="2801765" cy="1428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96690" y="7900728"/>
              <a:ext cx="2059097" cy="206828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2758" y="8853148"/>
              <a:ext cx="1499839" cy="6719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433" y="4593674"/>
            <a:ext cx="15906848" cy="57143"/>
            <a:chOff x="1189433" y="4593674"/>
            <a:chExt cx="15906848" cy="571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89433" y="4596145"/>
              <a:ext cx="15906848" cy="9942"/>
              <a:chOff x="1189433" y="4596145"/>
              <a:chExt cx="15906848" cy="994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9433" y="4596145"/>
                <a:ext cx="15906848" cy="99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539335" y="4593674"/>
              <a:ext cx="2857143" cy="57143"/>
              <a:chOff x="5539335" y="4593674"/>
              <a:chExt cx="2857143" cy="571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39335" y="4593674"/>
                <a:ext cx="285714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15140" y="-3654690"/>
            <a:ext cx="8983795" cy="20022892"/>
            <a:chOff x="5015140" y="-3654690"/>
            <a:chExt cx="8983795" cy="200228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015140" y="-3654690"/>
              <a:ext cx="8983795" cy="200228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395" y="38100"/>
            <a:ext cx="6452361" cy="30237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592175" y="5064068"/>
            <a:ext cx="8619104" cy="157577"/>
            <a:chOff x="-3592175" y="5064068"/>
            <a:chExt cx="8619104" cy="1575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3592175" y="5064068"/>
              <a:ext cx="8619104" cy="157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58785" y="5064068"/>
            <a:ext cx="8619104" cy="157577"/>
            <a:chOff x="13258785" y="5064068"/>
            <a:chExt cx="8619104" cy="157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3258785" y="5064068"/>
              <a:ext cx="8619104" cy="1575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9433" y="7920707"/>
            <a:ext cx="15906848" cy="57143"/>
            <a:chOff x="1189433" y="7920707"/>
            <a:chExt cx="15906848" cy="57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89433" y="7920707"/>
              <a:ext cx="2857143" cy="57143"/>
              <a:chOff x="1189433" y="7920707"/>
              <a:chExt cx="2857143" cy="5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9433" y="7920707"/>
                <a:ext cx="2857143" cy="5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89433" y="7965437"/>
              <a:ext cx="15906848" cy="9942"/>
              <a:chOff x="1189433" y="7965437"/>
              <a:chExt cx="15906848" cy="99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9433" y="7965437"/>
                <a:ext cx="15906848" cy="99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89433" y="8130229"/>
            <a:ext cx="2801808" cy="1428881"/>
            <a:chOff x="1189433" y="8130229"/>
            <a:chExt cx="2801808" cy="1428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1690" y="7957871"/>
              <a:ext cx="2059097" cy="206828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7714" y="8910291"/>
              <a:ext cx="1499839" cy="671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09545" y="-1974791"/>
            <a:ext cx="10416105" cy="5473392"/>
            <a:chOff x="11360721" y="-1974791"/>
            <a:chExt cx="10416105" cy="5473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660000">
              <a:off x="11360721" y="-1974791"/>
              <a:ext cx="10416105" cy="5473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5521" y="-457572"/>
            <a:ext cx="5351804" cy="7040828"/>
            <a:chOff x="-195521" y="-457572"/>
            <a:chExt cx="5351804" cy="70408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5521" y="-457572"/>
              <a:ext cx="5351804" cy="70408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2762867"/>
            <a:ext cx="16761905" cy="9524"/>
            <a:chOff x="761905" y="2762867"/>
            <a:chExt cx="16761905" cy="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2762867"/>
              <a:ext cx="16761905" cy="952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3C77A2-4DB5-4D81-9AF0-C663825AD0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03" y="5569856"/>
            <a:ext cx="4060967" cy="40609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524F26-0B77-4A65-BD29-E96A8DC6D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911" y="4751786"/>
            <a:ext cx="4762500" cy="476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01480C-8B32-435A-BA1B-DEE251FE9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68" y="3195369"/>
            <a:ext cx="5972175" cy="5972175"/>
          </a:xfrm>
          <a:prstGeom prst="rect">
            <a:avLst/>
          </a:prstGeom>
        </p:spPr>
      </p:pic>
      <p:grpSp>
        <p:nvGrpSpPr>
          <p:cNvPr id="15" name="그룹 1008">
            <a:extLst>
              <a:ext uri="{FF2B5EF4-FFF2-40B4-BE49-F238E27FC236}">
                <a16:creationId xmlns:a16="http://schemas.microsoft.com/office/drawing/2014/main" id="{75EF50DD-4166-47D9-A968-B4BC4278B81C}"/>
              </a:ext>
            </a:extLst>
          </p:cNvPr>
          <p:cNvGrpSpPr/>
          <p:nvPr/>
        </p:nvGrpSpPr>
        <p:grpSpPr>
          <a:xfrm>
            <a:off x="785849" y="412226"/>
            <a:ext cx="1392909" cy="1180490"/>
            <a:chOff x="906710" y="1141138"/>
            <a:chExt cx="1392909" cy="1180490"/>
          </a:xfrm>
        </p:grpSpPr>
        <p:pic>
          <p:nvPicPr>
            <p:cNvPr id="16" name="Object 24">
              <a:extLst>
                <a:ext uri="{FF2B5EF4-FFF2-40B4-BE49-F238E27FC236}">
                  <a16:creationId xmlns:a16="http://schemas.microsoft.com/office/drawing/2014/main" id="{959B7D8B-CAE6-4BE0-A4C0-A7EA28E76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546" y="389913"/>
            <a:ext cx="16292907" cy="237295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81CB29-43BE-4C71-9F5D-C407C25C37F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3043525" y="5084716"/>
            <a:ext cx="12051191" cy="8001173"/>
            <a:chOff x="-3043525" y="5084716"/>
            <a:chExt cx="12051191" cy="800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40000">
              <a:off x="-3043525" y="5084716"/>
              <a:ext cx="12051191" cy="800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1481" y="6713613"/>
            <a:ext cx="14653026" cy="3885714"/>
            <a:chOff x="-511481" y="6713613"/>
            <a:chExt cx="14653026" cy="38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11481" y="6713613"/>
              <a:ext cx="14653026" cy="3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63849" y="1636322"/>
            <a:ext cx="12184124" cy="6707961"/>
            <a:chOff x="-3363849" y="1636322"/>
            <a:chExt cx="12184124" cy="6707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363849" y="1636322"/>
              <a:ext cx="12184124" cy="6707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940" y="3835286"/>
            <a:ext cx="16298444" cy="6009759"/>
            <a:chOff x="965940" y="3835286"/>
            <a:chExt cx="16298444" cy="60097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940" y="3835286"/>
              <a:ext cx="16298444" cy="6009759"/>
            </a:xfrm>
            <a:prstGeom prst="rect">
              <a:avLst/>
            </a:prstGeom>
          </p:spPr>
        </p:pic>
      </p:grpSp>
      <p:grpSp>
        <p:nvGrpSpPr>
          <p:cNvPr id="21" name="그룹 1008">
            <a:extLst>
              <a:ext uri="{FF2B5EF4-FFF2-40B4-BE49-F238E27FC236}">
                <a16:creationId xmlns:a16="http://schemas.microsoft.com/office/drawing/2014/main" id="{C7822086-FBA9-4E29-B9A4-F853C7AC0A11}"/>
              </a:ext>
            </a:extLst>
          </p:cNvPr>
          <p:cNvGrpSpPr/>
          <p:nvPr/>
        </p:nvGrpSpPr>
        <p:grpSpPr>
          <a:xfrm>
            <a:off x="976826" y="1323862"/>
            <a:ext cx="1979845" cy="1677918"/>
            <a:chOff x="906710" y="1141138"/>
            <a:chExt cx="1392909" cy="1180490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463A6394-BED5-46F8-B1B7-C64CCC1A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6748" y="1029836"/>
            <a:ext cx="10952876" cy="26246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4B17C4-8E8B-48BF-BA34-0FA111B6FCA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3043525" y="5084716"/>
            <a:ext cx="12051191" cy="8001173"/>
            <a:chOff x="-3043525" y="5084716"/>
            <a:chExt cx="12051191" cy="800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40000">
              <a:off x="-3043525" y="5084716"/>
              <a:ext cx="12051191" cy="800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11254" y="6667500"/>
            <a:ext cx="14653026" cy="3885714"/>
            <a:chOff x="-511481" y="6713613"/>
            <a:chExt cx="14653026" cy="38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11481" y="6713613"/>
              <a:ext cx="14653026" cy="3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63849" y="1636322"/>
            <a:ext cx="12184124" cy="6707961"/>
            <a:chOff x="-3363849" y="1636322"/>
            <a:chExt cx="12184124" cy="6707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363849" y="1636322"/>
              <a:ext cx="12184124" cy="6707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2599C98-CE6D-4604-AC6F-273717F1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4" y="872966"/>
            <a:ext cx="8618330" cy="85410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6007451">
            <a:off x="7440729" y="995239"/>
            <a:ext cx="1945698" cy="2220195"/>
            <a:chOff x="10673501" y="2188556"/>
            <a:chExt cx="1945698" cy="22201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340000">
              <a:off x="10673501" y="2188556"/>
              <a:ext cx="1945698" cy="22201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371FE3D-108D-4CA1-8B42-8DE7467508B5}"/>
              </a:ext>
            </a:extLst>
          </p:cNvPr>
          <p:cNvSpPr txBox="1"/>
          <p:nvPr/>
        </p:nvSpPr>
        <p:spPr>
          <a:xfrm>
            <a:off x="9705754" y="938675"/>
            <a:ext cx="1234453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네이버에서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(‘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일론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머스크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코인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’)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을 키워드로 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2020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년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6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월부터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2021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년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5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월까지 검색 후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크롤링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6B3E35-FB24-4280-9676-225CA2D5CF41}"/>
              </a:ext>
            </a:extLst>
          </p:cNvPr>
          <p:cNvSpPr/>
          <p:nvPr/>
        </p:nvSpPr>
        <p:spPr>
          <a:xfrm>
            <a:off x="69297" y="26377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5223299" y="4828854"/>
            <a:ext cx="12051191" cy="8001173"/>
            <a:chOff x="-3043525" y="5084716"/>
            <a:chExt cx="12051191" cy="800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40000">
              <a:off x="-3043525" y="5084716"/>
              <a:ext cx="12051191" cy="800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1481" y="6713613"/>
            <a:ext cx="14653026" cy="3885714"/>
            <a:chOff x="-511481" y="6713613"/>
            <a:chExt cx="14653026" cy="38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11481" y="6713613"/>
              <a:ext cx="14653026" cy="3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63849" y="1636322"/>
            <a:ext cx="12184124" cy="6707961"/>
            <a:chOff x="-3363849" y="1636322"/>
            <a:chExt cx="12184124" cy="6707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363849" y="1636322"/>
              <a:ext cx="12184124" cy="6707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EC0C40F-4545-46F0-B0FC-8E12EEDAD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08" y="2069831"/>
            <a:ext cx="11133992" cy="7320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008" name="그룹 1008"/>
          <p:cNvGrpSpPr/>
          <p:nvPr/>
        </p:nvGrpSpPr>
        <p:grpSpPr>
          <a:xfrm rot="2915818">
            <a:off x="15268905" y="2462004"/>
            <a:ext cx="1945698" cy="2220195"/>
            <a:chOff x="10673501" y="2188556"/>
            <a:chExt cx="1945698" cy="22201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340000">
              <a:off x="10673501" y="2188556"/>
              <a:ext cx="1945698" cy="2220195"/>
            </a:xfrm>
            <a:prstGeom prst="rect">
              <a:avLst/>
            </a:prstGeom>
          </p:spPr>
        </p:pic>
      </p:grpSp>
      <p:grpSp>
        <p:nvGrpSpPr>
          <p:cNvPr id="21" name="그룹 1008">
            <a:extLst>
              <a:ext uri="{FF2B5EF4-FFF2-40B4-BE49-F238E27FC236}">
                <a16:creationId xmlns:a16="http://schemas.microsoft.com/office/drawing/2014/main" id="{AC85AAEF-C43F-4C8C-9DDC-7150F5BDB7E9}"/>
              </a:ext>
            </a:extLst>
          </p:cNvPr>
          <p:cNvGrpSpPr/>
          <p:nvPr/>
        </p:nvGrpSpPr>
        <p:grpSpPr>
          <a:xfrm>
            <a:off x="670478" y="1001516"/>
            <a:ext cx="1962864" cy="1663527"/>
            <a:chOff x="906710" y="1141138"/>
            <a:chExt cx="1392909" cy="1180490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4E6AB8D1-CA8A-462E-8AC2-570177CA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6B3ADC-0D4E-4AC3-AEF6-41D2CAFECAFB}"/>
              </a:ext>
            </a:extLst>
          </p:cNvPr>
          <p:cNvSpPr txBox="1"/>
          <p:nvPr/>
        </p:nvSpPr>
        <p:spPr>
          <a:xfrm>
            <a:off x="1143226" y="1247150"/>
            <a:ext cx="124577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150" dirty="0">
                <a:solidFill>
                  <a:schemeClr val="bg1"/>
                </a:solidFill>
              </a:rPr>
              <a:t>매일경제 </a:t>
            </a:r>
            <a:r>
              <a:rPr lang="en-US" altLang="ko-KR" sz="4400" b="1" spc="-150" dirty="0">
                <a:solidFill>
                  <a:schemeClr val="bg1"/>
                </a:solidFill>
              </a:rPr>
              <a:t>(‘</a:t>
            </a:r>
            <a:r>
              <a:rPr lang="ko-KR" altLang="en-US" sz="4400" b="1" spc="-150" dirty="0">
                <a:solidFill>
                  <a:schemeClr val="bg1"/>
                </a:solidFill>
              </a:rPr>
              <a:t>일론 </a:t>
            </a:r>
            <a:r>
              <a:rPr lang="ko-KR" altLang="en-US" sz="4400" b="1" spc="-150" dirty="0" err="1">
                <a:solidFill>
                  <a:schemeClr val="bg1"/>
                </a:solidFill>
              </a:rPr>
              <a:t>머스크</a:t>
            </a:r>
            <a:r>
              <a:rPr lang="ko-KR" altLang="en-US" sz="4400" b="1" spc="-150" dirty="0">
                <a:solidFill>
                  <a:schemeClr val="bg1"/>
                </a:solidFill>
              </a:rPr>
              <a:t> 코인</a:t>
            </a:r>
            <a:r>
              <a:rPr lang="en-US" altLang="ko-KR" sz="4400" b="1" spc="-150" dirty="0">
                <a:solidFill>
                  <a:schemeClr val="bg1"/>
                </a:solidFill>
              </a:rPr>
              <a:t>’) </a:t>
            </a:r>
            <a:r>
              <a:rPr lang="ko-KR" altLang="en-US" sz="4400" b="1" spc="-150" dirty="0">
                <a:solidFill>
                  <a:schemeClr val="bg1"/>
                </a:solidFill>
              </a:rPr>
              <a:t>키워드로 검색한 </a:t>
            </a:r>
            <a:endParaRPr lang="en-US" altLang="ko-KR" sz="4400" b="1" spc="-150" dirty="0">
              <a:solidFill>
                <a:schemeClr val="bg1"/>
              </a:solidFill>
            </a:endParaRPr>
          </a:p>
          <a:p>
            <a:r>
              <a:rPr lang="ko-KR" altLang="en-US" sz="4400" b="1" spc="-150" dirty="0">
                <a:solidFill>
                  <a:schemeClr val="bg1"/>
                </a:solidFill>
              </a:rPr>
              <a:t>전체 기사 </a:t>
            </a:r>
            <a:r>
              <a:rPr lang="ko-KR" altLang="en-US" sz="4400" b="1" spc="-150" dirty="0" err="1">
                <a:solidFill>
                  <a:schemeClr val="bg1"/>
                </a:solidFill>
              </a:rPr>
              <a:t>크롤링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43525" y="5084716"/>
            <a:ext cx="12051191" cy="8001173"/>
            <a:chOff x="-3043525" y="5084716"/>
            <a:chExt cx="12051191" cy="800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40000">
              <a:off x="-3043525" y="5084716"/>
              <a:ext cx="12051191" cy="800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1481" y="6713613"/>
            <a:ext cx="14653026" cy="3885714"/>
            <a:chOff x="-511481" y="6713613"/>
            <a:chExt cx="14653026" cy="38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11481" y="6713613"/>
              <a:ext cx="14653026" cy="3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63849" y="1636322"/>
            <a:ext cx="12184124" cy="6707961"/>
            <a:chOff x="-3363849" y="1636322"/>
            <a:chExt cx="12184124" cy="6707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363849" y="1636322"/>
              <a:ext cx="12184124" cy="6707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009" y="2917654"/>
            <a:ext cx="16267696" cy="7120956"/>
            <a:chOff x="1009009" y="2917654"/>
            <a:chExt cx="16267696" cy="71209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009" y="2917654"/>
              <a:ext cx="16267696" cy="7120956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008" name="그룹 1008"/>
          <p:cNvGrpSpPr/>
          <p:nvPr/>
        </p:nvGrpSpPr>
        <p:grpSpPr>
          <a:xfrm rot="20620899" flipV="1">
            <a:off x="8524736" y="1095481"/>
            <a:ext cx="2086743" cy="2404714"/>
            <a:chOff x="10673501" y="2188556"/>
            <a:chExt cx="1945698" cy="22201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340000">
              <a:off x="10673501" y="2188556"/>
              <a:ext cx="1945698" cy="222019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6099AD-6CE8-4E7E-B0B1-0A805C854208}"/>
              </a:ext>
            </a:extLst>
          </p:cNvPr>
          <p:cNvSpPr txBox="1"/>
          <p:nvPr/>
        </p:nvSpPr>
        <p:spPr>
          <a:xfrm>
            <a:off x="1009010" y="1024039"/>
            <a:ext cx="8674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150" dirty="0">
                <a:solidFill>
                  <a:schemeClr val="bg1"/>
                </a:solidFill>
              </a:rPr>
              <a:t>(‘</a:t>
            </a:r>
            <a:r>
              <a:rPr lang="ko-KR" altLang="en-US" sz="4400" b="1" spc="-150" dirty="0">
                <a:solidFill>
                  <a:schemeClr val="bg1"/>
                </a:solidFill>
              </a:rPr>
              <a:t>일론 </a:t>
            </a:r>
            <a:r>
              <a:rPr lang="ko-KR" altLang="en-US" sz="4400" b="1" spc="-150" dirty="0" err="1">
                <a:solidFill>
                  <a:schemeClr val="bg1"/>
                </a:solidFill>
              </a:rPr>
              <a:t>머스트</a:t>
            </a:r>
            <a:r>
              <a:rPr lang="ko-KR" altLang="en-US" sz="4400" b="1" spc="-150" dirty="0">
                <a:solidFill>
                  <a:schemeClr val="bg1"/>
                </a:solidFill>
              </a:rPr>
              <a:t> 코인</a:t>
            </a:r>
            <a:r>
              <a:rPr lang="en-US" altLang="ko-KR" sz="4400" b="1" spc="-150" dirty="0">
                <a:solidFill>
                  <a:schemeClr val="bg1"/>
                </a:solidFill>
              </a:rPr>
              <a:t>’) </a:t>
            </a:r>
            <a:r>
              <a:rPr lang="ko-KR" altLang="en-US" sz="4400" b="1" spc="-150" dirty="0">
                <a:solidFill>
                  <a:schemeClr val="bg1"/>
                </a:solidFill>
              </a:rPr>
              <a:t>을 키워드로 </a:t>
            </a:r>
            <a:endParaRPr lang="en-US" altLang="ko-KR" sz="4400" b="1" spc="-150" dirty="0">
              <a:solidFill>
                <a:schemeClr val="bg1"/>
              </a:solidFill>
            </a:endParaRPr>
          </a:p>
          <a:p>
            <a:r>
              <a:rPr lang="en-US" altLang="ko-KR" sz="4400" b="1" spc="-150" dirty="0">
                <a:solidFill>
                  <a:schemeClr val="bg1"/>
                </a:solidFill>
              </a:rPr>
              <a:t>2020.06 ~ 2021.05 </a:t>
            </a:r>
            <a:r>
              <a:rPr lang="ko-KR" altLang="en-US" sz="4400" b="1" spc="-150" dirty="0">
                <a:solidFill>
                  <a:schemeClr val="bg1"/>
                </a:solidFill>
              </a:rPr>
              <a:t>까지 </a:t>
            </a:r>
            <a:r>
              <a:rPr lang="ko-KR" altLang="en-US" sz="4400" b="1" spc="-150" dirty="0" err="1">
                <a:solidFill>
                  <a:schemeClr val="bg1"/>
                </a:solidFill>
              </a:rPr>
              <a:t>크롤링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43525" y="5084716"/>
            <a:ext cx="12051191" cy="8001173"/>
            <a:chOff x="-3043525" y="5084716"/>
            <a:chExt cx="12051191" cy="800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40000">
              <a:off x="-3043525" y="5084716"/>
              <a:ext cx="12051191" cy="800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1481" y="6713613"/>
            <a:ext cx="14653026" cy="3885714"/>
            <a:chOff x="-511481" y="6713613"/>
            <a:chExt cx="14653026" cy="38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11481" y="6713613"/>
              <a:ext cx="14653026" cy="3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63849" y="1636322"/>
            <a:ext cx="12184124" cy="6707961"/>
            <a:chOff x="-3363849" y="1636322"/>
            <a:chExt cx="12184124" cy="6707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363849" y="1636322"/>
              <a:ext cx="12184124" cy="6707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3233" y="2592561"/>
            <a:ext cx="15899247" cy="7352920"/>
            <a:chOff x="727262" y="2717350"/>
            <a:chExt cx="16790006" cy="73529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262" y="2717350"/>
              <a:ext cx="16790006" cy="735292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008" name="그룹 1008"/>
          <p:cNvGrpSpPr/>
          <p:nvPr/>
        </p:nvGrpSpPr>
        <p:grpSpPr>
          <a:xfrm>
            <a:off x="9613866" y="2347007"/>
            <a:ext cx="1945698" cy="2220195"/>
            <a:chOff x="10673501" y="2188556"/>
            <a:chExt cx="1945698" cy="22201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340000">
              <a:off x="10673501" y="2188556"/>
              <a:ext cx="1945698" cy="222019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B633FFF-8AE8-4D88-A2BA-EA9232C13B09}"/>
              </a:ext>
            </a:extLst>
          </p:cNvPr>
          <p:cNvSpPr txBox="1"/>
          <p:nvPr/>
        </p:nvSpPr>
        <p:spPr>
          <a:xfrm>
            <a:off x="761905" y="895635"/>
            <a:ext cx="8674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150" dirty="0">
                <a:solidFill>
                  <a:schemeClr val="bg1"/>
                </a:solidFill>
              </a:rPr>
              <a:t>매일경제 </a:t>
            </a:r>
            <a:r>
              <a:rPr lang="en-US" altLang="ko-KR" sz="4400" b="1" spc="-150" dirty="0">
                <a:solidFill>
                  <a:schemeClr val="bg1"/>
                </a:solidFill>
              </a:rPr>
              <a:t>(‘</a:t>
            </a:r>
            <a:r>
              <a:rPr lang="ko-KR" altLang="en-US" sz="4400" b="1" spc="-150" dirty="0">
                <a:solidFill>
                  <a:schemeClr val="bg1"/>
                </a:solidFill>
              </a:rPr>
              <a:t>일론 </a:t>
            </a:r>
            <a:r>
              <a:rPr lang="ko-KR" altLang="en-US" sz="4400" b="1" spc="-150" dirty="0" err="1">
                <a:solidFill>
                  <a:schemeClr val="bg1"/>
                </a:solidFill>
              </a:rPr>
              <a:t>머스크</a:t>
            </a:r>
            <a:r>
              <a:rPr lang="ko-KR" altLang="en-US" sz="4400" b="1" spc="-150" dirty="0">
                <a:solidFill>
                  <a:schemeClr val="bg1"/>
                </a:solidFill>
              </a:rPr>
              <a:t> 코인</a:t>
            </a:r>
            <a:r>
              <a:rPr lang="en-US" altLang="ko-KR" sz="4400" b="1" spc="-150" dirty="0">
                <a:solidFill>
                  <a:schemeClr val="bg1"/>
                </a:solidFill>
              </a:rPr>
              <a:t>’) </a:t>
            </a:r>
            <a:r>
              <a:rPr lang="ko-KR" altLang="en-US" sz="4400" b="1" spc="-150" dirty="0">
                <a:solidFill>
                  <a:schemeClr val="bg1"/>
                </a:solidFill>
              </a:rPr>
              <a:t>키워드로 검색한 전체 기사 </a:t>
            </a:r>
            <a:r>
              <a:rPr lang="ko-KR" altLang="en-US" sz="4400" b="1" spc="-150" dirty="0" err="1">
                <a:solidFill>
                  <a:schemeClr val="bg1"/>
                </a:solidFill>
              </a:rPr>
              <a:t>크롤링</a:t>
            </a:r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43525" y="5084716"/>
            <a:ext cx="12051191" cy="8001173"/>
            <a:chOff x="-3043525" y="5084716"/>
            <a:chExt cx="12051191" cy="800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40000">
              <a:off x="-3043525" y="5084716"/>
              <a:ext cx="12051191" cy="800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1481" y="6713613"/>
            <a:ext cx="14653026" cy="3885714"/>
            <a:chOff x="-511481" y="6713613"/>
            <a:chExt cx="14653026" cy="38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11481" y="6713613"/>
              <a:ext cx="14653026" cy="3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63849" y="1636322"/>
            <a:ext cx="12184124" cy="6707961"/>
            <a:chOff x="-3363849" y="1636322"/>
            <a:chExt cx="12184124" cy="6707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363849" y="1636322"/>
              <a:ext cx="12184124" cy="6707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62764" y="905354"/>
            <a:ext cx="815893" cy="7908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6334" y="1842876"/>
            <a:ext cx="10217269" cy="7557124"/>
            <a:chOff x="336334" y="1842876"/>
            <a:chExt cx="10217269" cy="75571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334" y="1842876"/>
              <a:ext cx="10217269" cy="7557124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grpSp>
        <p:nvGrpSpPr>
          <p:cNvPr id="1008" name="그룹 1008"/>
          <p:cNvGrpSpPr/>
          <p:nvPr/>
        </p:nvGrpSpPr>
        <p:grpSpPr>
          <a:xfrm>
            <a:off x="6872174" y="2191575"/>
            <a:ext cx="11005799" cy="7697143"/>
            <a:chOff x="6872174" y="2191575"/>
            <a:chExt cx="11005799" cy="769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2174" y="2191575"/>
              <a:ext cx="11005799" cy="7697143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6A3698C-5822-408E-8B60-77898588AD7A}"/>
              </a:ext>
            </a:extLst>
          </p:cNvPr>
          <p:cNvSpPr txBox="1"/>
          <p:nvPr/>
        </p:nvSpPr>
        <p:spPr>
          <a:xfrm>
            <a:off x="336334" y="869637"/>
            <a:ext cx="11369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150" dirty="0">
                <a:solidFill>
                  <a:schemeClr val="bg1"/>
                </a:solidFill>
              </a:rPr>
              <a:t>네이버 기사 </a:t>
            </a:r>
            <a:r>
              <a:rPr lang="en-US" altLang="ko-KR" sz="4400" b="1" spc="-150" dirty="0">
                <a:solidFill>
                  <a:schemeClr val="bg1"/>
                </a:solidFill>
              </a:rPr>
              <a:t>&amp; </a:t>
            </a:r>
            <a:r>
              <a:rPr lang="ko-KR" altLang="en-US" sz="4400" b="1" spc="-150" dirty="0">
                <a:solidFill>
                  <a:schemeClr val="bg1"/>
                </a:solidFill>
              </a:rPr>
              <a:t>매일경제 기사 </a:t>
            </a:r>
            <a:r>
              <a:rPr lang="ko-KR" altLang="en-US" sz="4400" b="1" spc="-150" dirty="0" err="1">
                <a:solidFill>
                  <a:schemeClr val="bg1"/>
                </a:solidFill>
              </a:rPr>
              <a:t>크롤링</a:t>
            </a:r>
            <a:r>
              <a:rPr lang="ko-KR" altLang="en-US" sz="4400" b="1" spc="-150" dirty="0">
                <a:solidFill>
                  <a:schemeClr val="bg1"/>
                </a:solidFill>
              </a:rPr>
              <a:t>  후 정제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43525" y="5084716"/>
            <a:ext cx="12051191" cy="8001173"/>
            <a:chOff x="-3043525" y="5084716"/>
            <a:chExt cx="12051191" cy="800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40000">
              <a:off x="-3043525" y="5084716"/>
              <a:ext cx="12051191" cy="800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1481" y="6713613"/>
            <a:ext cx="14653026" cy="3885714"/>
            <a:chOff x="-511481" y="6713613"/>
            <a:chExt cx="14653026" cy="38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11481" y="6713613"/>
              <a:ext cx="14653026" cy="3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63849" y="1636322"/>
            <a:ext cx="12184124" cy="6707961"/>
            <a:chOff x="-3363849" y="1636322"/>
            <a:chExt cx="12184124" cy="6707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363849" y="1636322"/>
              <a:ext cx="12184124" cy="6707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D580C95-A636-4CA8-99C4-2C7A70175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7" y="909132"/>
            <a:ext cx="17493665" cy="846873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70154C9-8DD0-4461-B27D-5AE3D412099E}"/>
              </a:ext>
            </a:extLst>
          </p:cNvPr>
          <p:cNvSpPr/>
          <p:nvPr/>
        </p:nvSpPr>
        <p:spPr>
          <a:xfrm>
            <a:off x="2264981" y="7581900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BEDF83-5137-4D3F-89ED-66133F3B70BD}"/>
              </a:ext>
            </a:extLst>
          </p:cNvPr>
          <p:cNvSpPr/>
          <p:nvPr/>
        </p:nvSpPr>
        <p:spPr>
          <a:xfrm>
            <a:off x="10239879" y="6398568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E86AAE9-299A-452B-876A-EC1353353414}"/>
              </a:ext>
            </a:extLst>
          </p:cNvPr>
          <p:cNvSpPr/>
          <p:nvPr/>
        </p:nvSpPr>
        <p:spPr>
          <a:xfrm>
            <a:off x="11430002" y="5582299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D0B92C3-8C94-42F7-A924-89CF2CCB3680}"/>
              </a:ext>
            </a:extLst>
          </p:cNvPr>
          <p:cNvSpPr/>
          <p:nvPr/>
        </p:nvSpPr>
        <p:spPr>
          <a:xfrm>
            <a:off x="11768062" y="5339124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945F34-A09C-4C3A-A298-22615E7640B0}"/>
              </a:ext>
            </a:extLst>
          </p:cNvPr>
          <p:cNvSpPr/>
          <p:nvPr/>
        </p:nvSpPr>
        <p:spPr>
          <a:xfrm>
            <a:off x="11977269" y="4488120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D8939F0-DFA7-47E0-9FB3-1709CD18C7B4}"/>
              </a:ext>
            </a:extLst>
          </p:cNvPr>
          <p:cNvSpPr/>
          <p:nvPr/>
        </p:nvSpPr>
        <p:spPr>
          <a:xfrm>
            <a:off x="12359656" y="3289497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C096344-CD9F-4034-B092-5EFDF08C4ECB}"/>
              </a:ext>
            </a:extLst>
          </p:cNvPr>
          <p:cNvSpPr/>
          <p:nvPr/>
        </p:nvSpPr>
        <p:spPr>
          <a:xfrm>
            <a:off x="12427739" y="3165019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675469C-9B67-4A77-8FE8-B6B808A6A81B}"/>
              </a:ext>
            </a:extLst>
          </p:cNvPr>
          <p:cNvSpPr/>
          <p:nvPr/>
        </p:nvSpPr>
        <p:spPr>
          <a:xfrm>
            <a:off x="13204759" y="3146380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C083F4D-D0C2-4BCA-B180-D398EA84DC49}"/>
              </a:ext>
            </a:extLst>
          </p:cNvPr>
          <p:cNvSpPr/>
          <p:nvPr/>
        </p:nvSpPr>
        <p:spPr>
          <a:xfrm>
            <a:off x="13512291" y="3178224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60F2447-EFD6-4D82-99A5-18CED267094E}"/>
              </a:ext>
            </a:extLst>
          </p:cNvPr>
          <p:cNvSpPr/>
          <p:nvPr/>
        </p:nvSpPr>
        <p:spPr>
          <a:xfrm>
            <a:off x="14002942" y="2428438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AC6AB85-87D3-4524-BD9F-205BE84A681E}"/>
              </a:ext>
            </a:extLst>
          </p:cNvPr>
          <p:cNvSpPr/>
          <p:nvPr/>
        </p:nvSpPr>
        <p:spPr>
          <a:xfrm>
            <a:off x="15014753" y="2842412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DB7BC55-BFBE-4F73-9CA0-2FE34875C36D}"/>
              </a:ext>
            </a:extLst>
          </p:cNvPr>
          <p:cNvSpPr/>
          <p:nvPr/>
        </p:nvSpPr>
        <p:spPr>
          <a:xfrm>
            <a:off x="15265944" y="3308493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79DFEC8-6358-4541-8B0F-A7C828678A7B}"/>
              </a:ext>
            </a:extLst>
          </p:cNvPr>
          <p:cNvSpPr/>
          <p:nvPr/>
        </p:nvSpPr>
        <p:spPr>
          <a:xfrm>
            <a:off x="15404455" y="4104604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50A2A78-A8F1-4461-BF2F-368D38C97025}"/>
              </a:ext>
            </a:extLst>
          </p:cNvPr>
          <p:cNvSpPr/>
          <p:nvPr/>
        </p:nvSpPr>
        <p:spPr>
          <a:xfrm>
            <a:off x="15504535" y="4307092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B98D4C9-35C7-4BF8-8C80-4C3BCE4123BA}"/>
              </a:ext>
            </a:extLst>
          </p:cNvPr>
          <p:cNvSpPr/>
          <p:nvPr/>
        </p:nvSpPr>
        <p:spPr>
          <a:xfrm>
            <a:off x="15685299" y="4634218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7B9DCD3-10EE-4898-B155-3BC0D930DE04}"/>
              </a:ext>
            </a:extLst>
          </p:cNvPr>
          <p:cNvSpPr/>
          <p:nvPr/>
        </p:nvSpPr>
        <p:spPr>
          <a:xfrm>
            <a:off x="15978746" y="4929961"/>
            <a:ext cx="73800" cy="91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67B9BF25-8771-4553-9C09-06F1184C211B}"/>
              </a:ext>
            </a:extLst>
          </p:cNvPr>
          <p:cNvGrpSpPr/>
          <p:nvPr/>
        </p:nvGrpSpPr>
        <p:grpSpPr>
          <a:xfrm>
            <a:off x="578654" y="1119707"/>
            <a:ext cx="7117546" cy="6538393"/>
            <a:chOff x="118912" y="221134"/>
            <a:chExt cx="5386039" cy="521475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FA4B77C-0B3D-40F9-AB8B-55BC96DCDC74}"/>
                </a:ext>
              </a:extLst>
            </p:cNvPr>
            <p:cNvSpPr/>
            <p:nvPr/>
          </p:nvSpPr>
          <p:spPr>
            <a:xfrm>
              <a:off x="118912" y="221134"/>
              <a:ext cx="5386039" cy="3010829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C2D36CB0-F80F-49DB-A6E1-9893387F89E5}"/>
                </a:ext>
              </a:extLst>
            </p:cNvPr>
            <p:cNvCxnSpPr/>
            <p:nvPr/>
          </p:nvCxnSpPr>
          <p:spPr>
            <a:xfrm>
              <a:off x="1395270" y="3231963"/>
              <a:ext cx="25216" cy="2203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07F8890-B0AD-4B25-8BB6-0CD8BF437FB7}"/>
              </a:ext>
            </a:extLst>
          </p:cNvPr>
          <p:cNvGrpSpPr/>
          <p:nvPr/>
        </p:nvGrpSpPr>
        <p:grpSpPr>
          <a:xfrm>
            <a:off x="2819400" y="2019300"/>
            <a:ext cx="10053669" cy="4426017"/>
            <a:chOff x="-1788695" y="842933"/>
            <a:chExt cx="8778239" cy="3572529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924D239-AD09-47F5-A7E6-02D06608970F}"/>
                </a:ext>
              </a:extLst>
            </p:cNvPr>
            <p:cNvSpPr/>
            <p:nvPr/>
          </p:nvSpPr>
          <p:spPr>
            <a:xfrm>
              <a:off x="-1788695" y="842933"/>
              <a:ext cx="8778239" cy="2392080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DDD5720-DC58-4A5B-BE9A-412FA09062A7}"/>
                </a:ext>
              </a:extLst>
            </p:cNvPr>
            <p:cNvCxnSpPr>
              <a:cxnSpLocks/>
            </p:cNvCxnSpPr>
            <p:nvPr/>
          </p:nvCxnSpPr>
          <p:spPr>
            <a:xfrm>
              <a:off x="3906704" y="3231963"/>
              <a:ext cx="799294" cy="1183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8FF96B28-C3AC-42BB-91F0-AF81D2EF3B8A}"/>
              </a:ext>
            </a:extLst>
          </p:cNvPr>
          <p:cNvGrpSpPr/>
          <p:nvPr/>
        </p:nvGrpSpPr>
        <p:grpSpPr>
          <a:xfrm>
            <a:off x="4080245" y="346310"/>
            <a:ext cx="10630373" cy="5330590"/>
            <a:chOff x="-1240824" y="589026"/>
            <a:chExt cx="8778239" cy="399326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48C3470-D3E6-48CE-B290-531075264A17}"/>
                </a:ext>
              </a:extLst>
            </p:cNvPr>
            <p:cNvSpPr/>
            <p:nvPr/>
          </p:nvSpPr>
          <p:spPr>
            <a:xfrm>
              <a:off x="-1240824" y="589026"/>
              <a:ext cx="8778239" cy="2392080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9BAF259-BBB6-4E46-8F71-FB21AB729C60}"/>
                </a:ext>
              </a:extLst>
            </p:cNvPr>
            <p:cNvCxnSpPr>
              <a:cxnSpLocks/>
            </p:cNvCxnSpPr>
            <p:nvPr/>
          </p:nvCxnSpPr>
          <p:spPr>
            <a:xfrm>
              <a:off x="4696918" y="2981106"/>
              <a:ext cx="148618" cy="16011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69D80A8-DDF5-4B36-93B9-6A8D5FB7D076}"/>
              </a:ext>
            </a:extLst>
          </p:cNvPr>
          <p:cNvGrpSpPr/>
          <p:nvPr/>
        </p:nvGrpSpPr>
        <p:grpSpPr>
          <a:xfrm>
            <a:off x="4381028" y="723900"/>
            <a:ext cx="10630372" cy="4689669"/>
            <a:chOff x="-1240824" y="589026"/>
            <a:chExt cx="8778239" cy="3535027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BC7C798-5103-4A70-8BF6-8EE799B94D32}"/>
                </a:ext>
              </a:extLst>
            </p:cNvPr>
            <p:cNvSpPr/>
            <p:nvPr/>
          </p:nvSpPr>
          <p:spPr>
            <a:xfrm>
              <a:off x="-1240824" y="589026"/>
              <a:ext cx="8778239" cy="2392080"/>
            </a:xfrm>
            <a:prstGeom prst="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2A9BCC8-AE00-4719-9B31-404613E98B16}"/>
                </a:ext>
              </a:extLst>
            </p:cNvPr>
            <p:cNvCxnSpPr>
              <a:cxnSpLocks/>
            </p:cNvCxnSpPr>
            <p:nvPr/>
          </p:nvCxnSpPr>
          <p:spPr>
            <a:xfrm>
              <a:off x="4696918" y="2981106"/>
              <a:ext cx="175253" cy="11429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3C9FD0B-BFC0-4889-A0E2-B5CD4B4BB16C}"/>
              </a:ext>
            </a:extLst>
          </p:cNvPr>
          <p:cNvGrpSpPr/>
          <p:nvPr/>
        </p:nvGrpSpPr>
        <p:grpSpPr>
          <a:xfrm>
            <a:off x="1032520" y="4552435"/>
            <a:ext cx="12268295" cy="3793400"/>
            <a:chOff x="-1240824" y="-300000"/>
            <a:chExt cx="8778239" cy="328110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F0D4613-C8C6-4549-97AC-0FA4163CBE89}"/>
                </a:ext>
              </a:extLst>
            </p:cNvPr>
            <p:cNvSpPr/>
            <p:nvPr/>
          </p:nvSpPr>
          <p:spPr>
            <a:xfrm>
              <a:off x="-1240824" y="589026"/>
              <a:ext cx="8778239" cy="2392080"/>
            </a:xfrm>
            <a:prstGeom prst="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FC23138-E5F4-448E-8CC2-B5863BD94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8336" y="-300000"/>
              <a:ext cx="123981" cy="8890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4BF0F97-FE87-4478-8EF2-F522C260ECCA}"/>
              </a:ext>
            </a:extLst>
          </p:cNvPr>
          <p:cNvGrpSpPr/>
          <p:nvPr/>
        </p:nvGrpSpPr>
        <p:grpSpPr>
          <a:xfrm>
            <a:off x="914398" y="3314700"/>
            <a:ext cx="13030202" cy="4378497"/>
            <a:chOff x="-1822266" y="-570294"/>
            <a:chExt cx="9359682" cy="3551400"/>
          </a:xfr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138B22C-559B-4E7E-B4DA-CC63320FE02B}"/>
                </a:ext>
              </a:extLst>
            </p:cNvPr>
            <p:cNvSpPr/>
            <p:nvPr/>
          </p:nvSpPr>
          <p:spPr>
            <a:xfrm>
              <a:off x="-1822266" y="96474"/>
              <a:ext cx="9359682" cy="2884632"/>
            </a:xfrm>
            <a:prstGeom prst="rect">
              <a:avLst/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75E67274-2DDF-4843-A7D5-3615B0A91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6652" y="-570294"/>
              <a:ext cx="17830" cy="119387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71E856A5-34C8-44C5-871F-048DC926E8D9}"/>
              </a:ext>
            </a:extLst>
          </p:cNvPr>
          <p:cNvGrpSpPr/>
          <p:nvPr/>
        </p:nvGrpSpPr>
        <p:grpSpPr>
          <a:xfrm>
            <a:off x="1280066" y="3215256"/>
            <a:ext cx="12816934" cy="5223512"/>
            <a:chOff x="-1240824" y="-448304"/>
            <a:chExt cx="8778239" cy="3429410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350F6A9-8677-4771-9880-DC174E9FDE30}"/>
                </a:ext>
              </a:extLst>
            </p:cNvPr>
            <p:cNvSpPr/>
            <p:nvPr/>
          </p:nvSpPr>
          <p:spPr>
            <a:xfrm>
              <a:off x="-1240824" y="1129126"/>
              <a:ext cx="8778239" cy="1851980"/>
            </a:xfrm>
            <a:prstGeom prst="rect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183F0AEC-80BD-4E97-9E04-D42FFDB55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4051" y="-448304"/>
              <a:ext cx="23051" cy="1577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1251532-66BE-4F3F-9158-8CB2DA3E1CCF}"/>
              </a:ext>
            </a:extLst>
          </p:cNvPr>
          <p:cNvGrpSpPr/>
          <p:nvPr/>
        </p:nvGrpSpPr>
        <p:grpSpPr>
          <a:xfrm>
            <a:off x="1926128" y="3169310"/>
            <a:ext cx="12628072" cy="5086539"/>
            <a:chOff x="-1434954" y="-418287"/>
            <a:chExt cx="8778239" cy="2456811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D9785E0-35C6-49BF-A703-FB95DA8D0E1F}"/>
                </a:ext>
              </a:extLst>
            </p:cNvPr>
            <p:cNvSpPr/>
            <p:nvPr/>
          </p:nvSpPr>
          <p:spPr>
            <a:xfrm>
              <a:off x="-1434954" y="186544"/>
              <a:ext cx="8778239" cy="1851980"/>
            </a:xfrm>
            <a:prstGeom prst="rect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DC095A85-D9C6-45E4-A25A-5C779BE01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3761" y="-418287"/>
              <a:ext cx="7385" cy="604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CB7CD6A-2090-40E4-BAD9-BF46539FBD6F}"/>
              </a:ext>
            </a:extLst>
          </p:cNvPr>
          <p:cNvGrpSpPr/>
          <p:nvPr/>
        </p:nvGrpSpPr>
        <p:grpSpPr>
          <a:xfrm>
            <a:off x="3276600" y="3238500"/>
            <a:ext cx="11472600" cy="4504565"/>
            <a:chOff x="-1434954" y="-418287"/>
            <a:chExt cx="8778239" cy="2456811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18EAF6F-15D0-46A1-AE10-D33E9B55B738}"/>
                </a:ext>
              </a:extLst>
            </p:cNvPr>
            <p:cNvSpPr/>
            <p:nvPr/>
          </p:nvSpPr>
          <p:spPr>
            <a:xfrm>
              <a:off x="-1434954" y="186544"/>
              <a:ext cx="8778239" cy="1851980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001D99A0-CB83-4463-86A5-3491C440C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3761" y="-418287"/>
              <a:ext cx="7385" cy="604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C907FBA-0469-4216-A1A0-037CE27340A1}"/>
              </a:ext>
            </a:extLst>
          </p:cNvPr>
          <p:cNvGrpSpPr/>
          <p:nvPr/>
        </p:nvGrpSpPr>
        <p:grpSpPr>
          <a:xfrm>
            <a:off x="3074292" y="2454402"/>
            <a:ext cx="12241908" cy="5133134"/>
            <a:chOff x="-1434954" y="-418287"/>
            <a:chExt cx="8778239" cy="2456811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4B45260-D89A-4DAC-8BD8-0760D604184D}"/>
                </a:ext>
              </a:extLst>
            </p:cNvPr>
            <p:cNvSpPr/>
            <p:nvPr/>
          </p:nvSpPr>
          <p:spPr>
            <a:xfrm>
              <a:off x="-1434954" y="186544"/>
              <a:ext cx="8778239" cy="1851980"/>
            </a:xfrm>
            <a:prstGeom prst="rect">
              <a:avLst/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1B03BA40-ECD9-40BD-847A-D6844868C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3761" y="-418287"/>
              <a:ext cx="7385" cy="604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030641C-1D38-4FC9-B97A-D07A4E01E2F6}"/>
              </a:ext>
            </a:extLst>
          </p:cNvPr>
          <p:cNvGrpSpPr/>
          <p:nvPr/>
        </p:nvGrpSpPr>
        <p:grpSpPr>
          <a:xfrm>
            <a:off x="1600200" y="2858142"/>
            <a:ext cx="13437144" cy="3032283"/>
            <a:chOff x="-1301802" y="-86171"/>
            <a:chExt cx="8973160" cy="1589924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E054BB5-A26A-4717-A279-66B085802937}"/>
                </a:ext>
              </a:extLst>
            </p:cNvPr>
            <p:cNvSpPr/>
            <p:nvPr/>
          </p:nvSpPr>
          <p:spPr>
            <a:xfrm>
              <a:off x="-1301802" y="394404"/>
              <a:ext cx="8645718" cy="1109349"/>
            </a:xfrm>
            <a:prstGeom prst="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C26EBE7B-3E5B-4259-94C0-4F73FA1F8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2558" y="-86171"/>
              <a:ext cx="328800" cy="6201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6661FA2-BCEB-4A24-BD7A-4C1C139BDB97}"/>
              </a:ext>
            </a:extLst>
          </p:cNvPr>
          <p:cNvGrpSpPr/>
          <p:nvPr/>
        </p:nvGrpSpPr>
        <p:grpSpPr>
          <a:xfrm>
            <a:off x="1432356" y="3299198"/>
            <a:ext cx="13870488" cy="3040219"/>
            <a:chOff x="-1135590" y="-69144"/>
            <a:chExt cx="8830632" cy="1273008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7D756B7-17AF-4A21-9D15-238264B078E9}"/>
                </a:ext>
              </a:extLst>
            </p:cNvPr>
            <p:cNvSpPr/>
            <p:nvPr/>
          </p:nvSpPr>
          <p:spPr>
            <a:xfrm>
              <a:off x="-1135590" y="94515"/>
              <a:ext cx="8645718" cy="1109349"/>
            </a:xfrm>
            <a:prstGeom prst="rect">
              <a:avLst/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F909FE1A-2C2D-48CA-A204-8399D8C9F0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3788" y="-69144"/>
              <a:ext cx="191254" cy="3542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93B1C11-8333-4A21-98B0-45FCB21BE9C7}"/>
              </a:ext>
            </a:extLst>
          </p:cNvPr>
          <p:cNvGrpSpPr/>
          <p:nvPr/>
        </p:nvGrpSpPr>
        <p:grpSpPr>
          <a:xfrm>
            <a:off x="761905" y="4152121"/>
            <a:ext cx="14659263" cy="3487871"/>
            <a:chOff x="-1135590" y="-69144"/>
            <a:chExt cx="8830632" cy="1273008"/>
          </a:xfr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7F39CB2-EC72-4E0E-BB70-E36E738D28D7}"/>
                </a:ext>
              </a:extLst>
            </p:cNvPr>
            <p:cNvSpPr/>
            <p:nvPr/>
          </p:nvSpPr>
          <p:spPr>
            <a:xfrm>
              <a:off x="-1135590" y="94515"/>
              <a:ext cx="8645718" cy="1109349"/>
            </a:xfrm>
            <a:prstGeom prst="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C047EB9D-1C8B-4ABD-B389-E06FE2B318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3788" y="-69144"/>
              <a:ext cx="191254" cy="35424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D662584F-CFA3-41DE-ADA9-540E8F123867}"/>
              </a:ext>
            </a:extLst>
          </p:cNvPr>
          <p:cNvGrpSpPr/>
          <p:nvPr/>
        </p:nvGrpSpPr>
        <p:grpSpPr>
          <a:xfrm>
            <a:off x="761905" y="4410480"/>
            <a:ext cx="14715545" cy="3242718"/>
            <a:chOff x="-1135590" y="-69144"/>
            <a:chExt cx="8830632" cy="1273008"/>
          </a:xfr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147587-A622-4C52-ADEB-E10494E3AE39}"/>
                </a:ext>
              </a:extLst>
            </p:cNvPr>
            <p:cNvSpPr/>
            <p:nvPr/>
          </p:nvSpPr>
          <p:spPr>
            <a:xfrm>
              <a:off x="-1135590" y="94515"/>
              <a:ext cx="8645718" cy="1109349"/>
            </a:xfrm>
            <a:prstGeom prst="rect">
              <a:avLst/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770DFEAA-15A3-42A0-B2EA-C05FF3567D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3788" y="-69144"/>
              <a:ext cx="191254" cy="35424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4B22C6-2EDA-4ED8-9FCD-ABFF723A9BAC}"/>
              </a:ext>
            </a:extLst>
          </p:cNvPr>
          <p:cNvGrpSpPr/>
          <p:nvPr/>
        </p:nvGrpSpPr>
        <p:grpSpPr>
          <a:xfrm>
            <a:off x="683400" y="4661653"/>
            <a:ext cx="15024356" cy="3010183"/>
            <a:chOff x="-1135590" y="-69144"/>
            <a:chExt cx="8830632" cy="1273008"/>
          </a:xfr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7CAD96E-E9F9-48A2-8D2C-065F5314EDA0}"/>
                </a:ext>
              </a:extLst>
            </p:cNvPr>
            <p:cNvSpPr/>
            <p:nvPr/>
          </p:nvSpPr>
          <p:spPr>
            <a:xfrm>
              <a:off x="-1135590" y="94515"/>
              <a:ext cx="8645718" cy="1109349"/>
            </a:xfrm>
            <a:prstGeom prst="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C6FA15F-660F-4C36-97D7-531CED7D5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3788" y="-69144"/>
              <a:ext cx="191254" cy="35424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795F58D-A16A-4694-AEB4-FFB8D9DE154F}"/>
              </a:ext>
            </a:extLst>
          </p:cNvPr>
          <p:cNvGrpSpPr/>
          <p:nvPr/>
        </p:nvGrpSpPr>
        <p:grpSpPr>
          <a:xfrm>
            <a:off x="2362035" y="2705100"/>
            <a:ext cx="13639965" cy="5332584"/>
            <a:chOff x="675293" y="2348957"/>
            <a:chExt cx="10114914" cy="3453492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F4D5BDB-CBCE-473A-9565-12D3A8E5AB84}"/>
                </a:ext>
              </a:extLst>
            </p:cNvPr>
            <p:cNvSpPr/>
            <p:nvPr/>
          </p:nvSpPr>
          <p:spPr>
            <a:xfrm>
              <a:off x="675293" y="2348957"/>
              <a:ext cx="9495912" cy="3453492"/>
            </a:xfrm>
            <a:prstGeom prst="rect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F73D7273-096E-4461-9810-9425A039B7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65858" y="3801337"/>
              <a:ext cx="624349" cy="160"/>
            </a:xfrm>
            <a:prstGeom prst="lin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980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43525" y="5084716"/>
            <a:ext cx="12051191" cy="8001173"/>
            <a:chOff x="-3043525" y="5084716"/>
            <a:chExt cx="12051191" cy="800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40000">
              <a:off x="-3043525" y="5084716"/>
              <a:ext cx="12051191" cy="800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1481" y="6713613"/>
            <a:ext cx="14653026" cy="3885714"/>
            <a:chOff x="-511481" y="6713613"/>
            <a:chExt cx="14653026" cy="38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11481" y="6713613"/>
              <a:ext cx="14653026" cy="3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63849" y="1636322"/>
            <a:ext cx="12184124" cy="6707961"/>
            <a:chOff x="-3363849" y="1636322"/>
            <a:chExt cx="12184124" cy="6707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363849" y="1636322"/>
              <a:ext cx="12184124" cy="6707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7BC467E-ED63-4546-8633-C22DB74687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04" y="952500"/>
            <a:ext cx="16840295" cy="8296276"/>
          </a:xfrm>
          <a:prstGeom prst="rect">
            <a:avLst/>
          </a:prstGeom>
        </p:spPr>
      </p:pic>
      <p:sp>
        <p:nvSpPr>
          <p:cNvPr id="11" name="타원 4">
            <a:extLst>
              <a:ext uri="{FF2B5EF4-FFF2-40B4-BE49-F238E27FC236}">
                <a16:creationId xmlns:a16="http://schemas.microsoft.com/office/drawing/2014/main" id="{B4087ABE-5870-4B3B-98E2-E2CA01351835}"/>
              </a:ext>
            </a:extLst>
          </p:cNvPr>
          <p:cNvSpPr/>
          <p:nvPr/>
        </p:nvSpPr>
        <p:spPr>
          <a:xfrm>
            <a:off x="11887200" y="1913043"/>
            <a:ext cx="152400" cy="182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타원 3">
            <a:extLst>
              <a:ext uri="{FF2B5EF4-FFF2-40B4-BE49-F238E27FC236}">
                <a16:creationId xmlns:a16="http://schemas.microsoft.com/office/drawing/2014/main" id="{66BE96A2-2DDA-41CD-8D56-367E9BF12054}"/>
              </a:ext>
            </a:extLst>
          </p:cNvPr>
          <p:cNvSpPr/>
          <p:nvPr/>
        </p:nvSpPr>
        <p:spPr>
          <a:xfrm>
            <a:off x="10639918" y="5463352"/>
            <a:ext cx="152400" cy="182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9" name="타원 1">
            <a:extLst>
              <a:ext uri="{FF2B5EF4-FFF2-40B4-BE49-F238E27FC236}">
                <a16:creationId xmlns:a16="http://schemas.microsoft.com/office/drawing/2014/main" id="{5D50D25D-0BAE-4E15-B853-6C1D7D3DF012}"/>
              </a:ext>
            </a:extLst>
          </p:cNvPr>
          <p:cNvSpPr/>
          <p:nvPr/>
        </p:nvSpPr>
        <p:spPr>
          <a:xfrm>
            <a:off x="6477000" y="78105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0" name="타원 2">
            <a:extLst>
              <a:ext uri="{FF2B5EF4-FFF2-40B4-BE49-F238E27FC236}">
                <a16:creationId xmlns:a16="http://schemas.microsoft.com/office/drawing/2014/main" id="{4FB8C938-84A8-4F81-8580-2BBC14C9B8E5}"/>
              </a:ext>
            </a:extLst>
          </p:cNvPr>
          <p:cNvSpPr/>
          <p:nvPr/>
        </p:nvSpPr>
        <p:spPr>
          <a:xfrm>
            <a:off x="8990457" y="5417255"/>
            <a:ext cx="152400" cy="182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1" name="타원 5">
            <a:extLst>
              <a:ext uri="{FF2B5EF4-FFF2-40B4-BE49-F238E27FC236}">
                <a16:creationId xmlns:a16="http://schemas.microsoft.com/office/drawing/2014/main" id="{76E0D1B4-F05C-4B91-988C-997194DCEE0E}"/>
              </a:ext>
            </a:extLst>
          </p:cNvPr>
          <p:cNvSpPr/>
          <p:nvPr/>
        </p:nvSpPr>
        <p:spPr>
          <a:xfrm>
            <a:off x="12344400" y="3848100"/>
            <a:ext cx="152400" cy="182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2" name="타원 6">
            <a:extLst>
              <a:ext uri="{FF2B5EF4-FFF2-40B4-BE49-F238E27FC236}">
                <a16:creationId xmlns:a16="http://schemas.microsoft.com/office/drawing/2014/main" id="{50D7C3D1-E628-4B92-A95D-EC2105851B67}"/>
              </a:ext>
            </a:extLst>
          </p:cNvPr>
          <p:cNvSpPr/>
          <p:nvPr/>
        </p:nvSpPr>
        <p:spPr>
          <a:xfrm>
            <a:off x="12649200" y="4428827"/>
            <a:ext cx="152400" cy="182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4" name="타원 8">
            <a:extLst>
              <a:ext uri="{FF2B5EF4-FFF2-40B4-BE49-F238E27FC236}">
                <a16:creationId xmlns:a16="http://schemas.microsoft.com/office/drawing/2014/main" id="{0AE0ECAF-ADB6-4770-922E-DEEA11795BB0}"/>
              </a:ext>
            </a:extLst>
          </p:cNvPr>
          <p:cNvSpPr/>
          <p:nvPr/>
        </p:nvSpPr>
        <p:spPr>
          <a:xfrm>
            <a:off x="12941801" y="2950815"/>
            <a:ext cx="152400" cy="182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5" name="타원 9">
            <a:extLst>
              <a:ext uri="{FF2B5EF4-FFF2-40B4-BE49-F238E27FC236}">
                <a16:creationId xmlns:a16="http://schemas.microsoft.com/office/drawing/2014/main" id="{470DAD30-C984-4260-827E-16790DC465CB}"/>
              </a:ext>
            </a:extLst>
          </p:cNvPr>
          <p:cNvSpPr/>
          <p:nvPr/>
        </p:nvSpPr>
        <p:spPr>
          <a:xfrm>
            <a:off x="13922586" y="4598085"/>
            <a:ext cx="152400" cy="182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6" name="타원 10">
            <a:extLst>
              <a:ext uri="{FF2B5EF4-FFF2-40B4-BE49-F238E27FC236}">
                <a16:creationId xmlns:a16="http://schemas.microsoft.com/office/drawing/2014/main" id="{389962A9-C1B7-4B88-B61E-83F59A571862}"/>
              </a:ext>
            </a:extLst>
          </p:cNvPr>
          <p:cNvSpPr/>
          <p:nvPr/>
        </p:nvSpPr>
        <p:spPr>
          <a:xfrm>
            <a:off x="14249400" y="5366411"/>
            <a:ext cx="152400" cy="182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1B1FA1-01B5-45D7-9C7D-E97C0A4AEBDF}"/>
              </a:ext>
            </a:extLst>
          </p:cNvPr>
          <p:cNvGrpSpPr/>
          <p:nvPr/>
        </p:nvGrpSpPr>
        <p:grpSpPr>
          <a:xfrm>
            <a:off x="929287" y="2400300"/>
            <a:ext cx="11415113" cy="5390061"/>
            <a:chOff x="-1968237" y="1350249"/>
            <a:chExt cx="6402002" cy="408734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4B72AA1-757B-488F-B3A7-98D919A38A87}"/>
                </a:ext>
              </a:extLst>
            </p:cNvPr>
            <p:cNvSpPr/>
            <p:nvPr/>
          </p:nvSpPr>
          <p:spPr>
            <a:xfrm>
              <a:off x="-1968237" y="1350249"/>
              <a:ext cx="6402002" cy="3010829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6AA36D3-8ADB-4787-A61F-E4409F998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521" y="4353768"/>
              <a:ext cx="0" cy="10838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AADE097-897B-4B67-9C42-783DC22B08C6}"/>
              </a:ext>
            </a:extLst>
          </p:cNvPr>
          <p:cNvGrpSpPr/>
          <p:nvPr/>
        </p:nvGrpSpPr>
        <p:grpSpPr>
          <a:xfrm>
            <a:off x="1982601" y="1777682"/>
            <a:ext cx="12266799" cy="3823018"/>
            <a:chOff x="-1691801" y="440633"/>
            <a:chExt cx="6879658" cy="289904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1A4ABC5-0C48-4F6A-9F63-A3B62C69B8CA}"/>
                </a:ext>
              </a:extLst>
            </p:cNvPr>
            <p:cNvSpPr/>
            <p:nvPr/>
          </p:nvSpPr>
          <p:spPr>
            <a:xfrm>
              <a:off x="-1691801" y="440633"/>
              <a:ext cx="6879658" cy="2121991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3FCFBF6-1909-4CCB-A595-FA2EEBFAC1D5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31" y="2569544"/>
              <a:ext cx="0" cy="7701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08636C4-6791-4C70-BB57-7DA226FE1FCA}"/>
              </a:ext>
            </a:extLst>
          </p:cNvPr>
          <p:cNvGrpSpPr/>
          <p:nvPr/>
        </p:nvGrpSpPr>
        <p:grpSpPr>
          <a:xfrm>
            <a:off x="2134833" y="2041382"/>
            <a:ext cx="8609367" cy="3885716"/>
            <a:chOff x="-2546609" y="641326"/>
            <a:chExt cx="4828440" cy="294658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ED47B41-4C9A-4E3D-827B-FD29786A3F25}"/>
                </a:ext>
              </a:extLst>
            </p:cNvPr>
            <p:cNvSpPr/>
            <p:nvPr/>
          </p:nvSpPr>
          <p:spPr>
            <a:xfrm>
              <a:off x="-2546609" y="641326"/>
              <a:ext cx="4487398" cy="2946584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03EC345-4747-4F26-85BA-118122727383}"/>
                </a:ext>
              </a:extLst>
            </p:cNvPr>
            <p:cNvCxnSpPr>
              <a:cxnSpLocks/>
            </p:cNvCxnSpPr>
            <p:nvPr/>
          </p:nvCxnSpPr>
          <p:spPr>
            <a:xfrm>
              <a:off x="1940789" y="2590136"/>
              <a:ext cx="341042" cy="749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5230251-45EE-47A0-B4E9-00934A838F48}"/>
              </a:ext>
            </a:extLst>
          </p:cNvPr>
          <p:cNvSpPr/>
          <p:nvPr/>
        </p:nvSpPr>
        <p:spPr>
          <a:xfrm>
            <a:off x="1959748" y="3141904"/>
            <a:ext cx="13455183" cy="3642623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4543C39-200A-4387-A009-9A1F88DADFE9}"/>
              </a:ext>
            </a:extLst>
          </p:cNvPr>
          <p:cNvGrpSpPr/>
          <p:nvPr/>
        </p:nvGrpSpPr>
        <p:grpSpPr>
          <a:xfrm>
            <a:off x="2728212" y="3905807"/>
            <a:ext cx="13639798" cy="3486783"/>
            <a:chOff x="-3262350" y="-592660"/>
            <a:chExt cx="8535876" cy="3134462"/>
          </a:xfr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4FACB79-C3BA-446B-AF40-6356923ED1D0}"/>
                </a:ext>
              </a:extLst>
            </p:cNvPr>
            <p:cNvSpPr/>
            <p:nvPr/>
          </p:nvSpPr>
          <p:spPr>
            <a:xfrm>
              <a:off x="-3262350" y="177469"/>
              <a:ext cx="8535876" cy="2364333"/>
            </a:xfrm>
            <a:prstGeom prst="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D6B084B-1D80-4F73-9088-2202D205CBCF}"/>
                </a:ext>
              </a:extLst>
            </p:cNvPr>
            <p:cNvCxnSpPr>
              <a:cxnSpLocks/>
            </p:cNvCxnSpPr>
            <p:nvPr/>
          </p:nvCxnSpPr>
          <p:spPr>
            <a:xfrm>
              <a:off x="2803211" y="-592660"/>
              <a:ext cx="0" cy="77012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9C292C9-19F9-4536-8A7B-86A6E9F2CC43}"/>
              </a:ext>
            </a:extLst>
          </p:cNvPr>
          <p:cNvGrpSpPr/>
          <p:nvPr/>
        </p:nvGrpSpPr>
        <p:grpSpPr>
          <a:xfrm>
            <a:off x="1905000" y="4611314"/>
            <a:ext cx="13639798" cy="3476327"/>
            <a:chOff x="-3252598" y="37482"/>
            <a:chExt cx="8535876" cy="2456797"/>
          </a:xfr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42C74D3-CB56-491F-A913-52543025A6E8}"/>
                </a:ext>
              </a:extLst>
            </p:cNvPr>
            <p:cNvSpPr/>
            <p:nvPr/>
          </p:nvSpPr>
          <p:spPr>
            <a:xfrm>
              <a:off x="-3252598" y="304002"/>
              <a:ext cx="8535876" cy="2190277"/>
            </a:xfrm>
            <a:prstGeom prst="rect">
              <a:avLst/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82C3E68-5BEE-4AC9-9543-072FA82171CA}"/>
                </a:ext>
              </a:extLst>
            </p:cNvPr>
            <p:cNvCxnSpPr>
              <a:cxnSpLocks/>
            </p:cNvCxnSpPr>
            <p:nvPr/>
          </p:nvCxnSpPr>
          <p:spPr>
            <a:xfrm>
              <a:off x="3518880" y="37482"/>
              <a:ext cx="0" cy="26652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87C3C12-7482-40DC-855D-0C7484FA6C18}"/>
              </a:ext>
            </a:extLst>
          </p:cNvPr>
          <p:cNvGrpSpPr/>
          <p:nvPr/>
        </p:nvGrpSpPr>
        <p:grpSpPr>
          <a:xfrm>
            <a:off x="2170558" y="3012165"/>
            <a:ext cx="13639798" cy="4950735"/>
            <a:chOff x="-3252598" y="37482"/>
            <a:chExt cx="8535876" cy="2456797"/>
          </a:xfr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22D9CCE-BCFB-4F20-B1F4-586CDB6E2159}"/>
                </a:ext>
              </a:extLst>
            </p:cNvPr>
            <p:cNvSpPr/>
            <p:nvPr/>
          </p:nvSpPr>
          <p:spPr>
            <a:xfrm>
              <a:off x="-3252598" y="304002"/>
              <a:ext cx="8535876" cy="2190277"/>
            </a:xfrm>
            <a:prstGeom prst="rect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87435B6-794D-4814-9F63-80A19076C70E}"/>
                </a:ext>
              </a:extLst>
            </p:cNvPr>
            <p:cNvCxnSpPr>
              <a:cxnSpLocks/>
            </p:cNvCxnSpPr>
            <p:nvPr/>
          </p:nvCxnSpPr>
          <p:spPr>
            <a:xfrm>
              <a:off x="3518880" y="37482"/>
              <a:ext cx="0" cy="26652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00EC419-42C1-4BB5-9CCB-8C6038CA207E}"/>
              </a:ext>
            </a:extLst>
          </p:cNvPr>
          <p:cNvGrpSpPr/>
          <p:nvPr/>
        </p:nvGrpSpPr>
        <p:grpSpPr>
          <a:xfrm>
            <a:off x="1488565" y="1868316"/>
            <a:ext cx="12434021" cy="3127168"/>
            <a:chOff x="-3411696" y="-85413"/>
            <a:chExt cx="8774759" cy="2826462"/>
          </a:xfr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0F9B783-FE7A-405E-A366-8992B356987C}"/>
                </a:ext>
              </a:extLst>
            </p:cNvPr>
            <p:cNvSpPr/>
            <p:nvPr/>
          </p:nvSpPr>
          <p:spPr>
            <a:xfrm>
              <a:off x="-3411696" y="-85413"/>
              <a:ext cx="8535876" cy="2826462"/>
            </a:xfrm>
            <a:prstGeom prst="rect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0824FB1-1F02-4D8B-8B2D-53E04C45246A}"/>
                </a:ext>
              </a:extLst>
            </p:cNvPr>
            <p:cNvCxnSpPr>
              <a:cxnSpLocks/>
            </p:cNvCxnSpPr>
            <p:nvPr/>
          </p:nvCxnSpPr>
          <p:spPr>
            <a:xfrm>
              <a:off x="5124180" y="2141885"/>
              <a:ext cx="238883" cy="32244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91C94EE-5C42-4E6E-9480-6E68749C1E32}"/>
              </a:ext>
            </a:extLst>
          </p:cNvPr>
          <p:cNvGrpSpPr/>
          <p:nvPr/>
        </p:nvGrpSpPr>
        <p:grpSpPr>
          <a:xfrm>
            <a:off x="4109835" y="1984445"/>
            <a:ext cx="10244122" cy="6011715"/>
            <a:chOff x="-1866271" y="-700567"/>
            <a:chExt cx="7229334" cy="5433633"/>
          </a:xfr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E3E5BA2-A024-435D-A98C-44CC02937FD3}"/>
                </a:ext>
              </a:extLst>
            </p:cNvPr>
            <p:cNvSpPr/>
            <p:nvPr/>
          </p:nvSpPr>
          <p:spPr>
            <a:xfrm>
              <a:off x="-1866271" y="-700567"/>
              <a:ext cx="6986908" cy="5433633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6E3B4C85-C027-45AC-8862-8DCAED2F8B78}"/>
                </a:ext>
              </a:extLst>
            </p:cNvPr>
            <p:cNvCxnSpPr>
              <a:cxnSpLocks/>
            </p:cNvCxnSpPr>
            <p:nvPr/>
          </p:nvCxnSpPr>
          <p:spPr>
            <a:xfrm>
              <a:off x="5124180" y="2141885"/>
              <a:ext cx="238883" cy="32244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69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433" y="9394803"/>
            <a:ext cx="15906848" cy="57143"/>
            <a:chOff x="1189433" y="9394803"/>
            <a:chExt cx="15906848" cy="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433" y="9397274"/>
              <a:ext cx="15906848" cy="9942"/>
              <a:chOff x="1189433" y="9397274"/>
              <a:chExt cx="15906848" cy="99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433" y="9397274"/>
                <a:ext cx="15906848" cy="994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239139" y="9394803"/>
              <a:ext cx="2857143" cy="57143"/>
              <a:chOff x="14239139" y="9394803"/>
              <a:chExt cx="2857143" cy="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239139" y="9394803"/>
                <a:ext cx="2857143" cy="5714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6239" y="6814996"/>
            <a:ext cx="14975415" cy="30237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94476" y="5638095"/>
            <a:ext cx="2801765" cy="1428881"/>
            <a:chOff x="14294476" y="5638095"/>
            <a:chExt cx="2801765" cy="1428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96690" y="5465738"/>
              <a:ext cx="2059097" cy="206828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42758" y="6418156"/>
              <a:ext cx="1499839" cy="6719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8588" y="833305"/>
            <a:ext cx="17008538" cy="8619104"/>
            <a:chOff x="638588" y="833305"/>
            <a:chExt cx="17008538" cy="861910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592175" y="5064068"/>
              <a:ext cx="8619104" cy="157577"/>
              <a:chOff x="-3592175" y="5064068"/>
              <a:chExt cx="8619104" cy="1575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-3592175" y="5064068"/>
                <a:ext cx="8619104" cy="1575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258785" y="5064068"/>
              <a:ext cx="8619104" cy="157577"/>
              <a:chOff x="13258785" y="5064068"/>
              <a:chExt cx="8619104" cy="15757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3258785" y="5064068"/>
                <a:ext cx="8619104" cy="15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0496" y="5873061"/>
            <a:ext cx="1756891" cy="3641225"/>
            <a:chOff x="1540496" y="5873061"/>
            <a:chExt cx="1756891" cy="364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0496" y="5873061"/>
              <a:ext cx="1756891" cy="36412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05546" y="5138095"/>
            <a:ext cx="8476190" cy="9524"/>
            <a:chOff x="2005546" y="5138095"/>
            <a:chExt cx="8476190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005546" y="5138095"/>
              <a:ext cx="8476190" cy="9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25687" y="2072163"/>
            <a:ext cx="5320022" cy="6424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34126" y="3952381"/>
            <a:ext cx="2380952" cy="2380952"/>
            <a:chOff x="7634126" y="3952381"/>
            <a:chExt cx="2380952" cy="23809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4126" y="3952381"/>
              <a:ext cx="2380952" cy="23809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5296" y="6975268"/>
            <a:ext cx="1847720" cy="50284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10315" y="7658077"/>
            <a:ext cx="2710634" cy="8856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69308" y="3910317"/>
            <a:ext cx="2380952" cy="2380952"/>
            <a:chOff x="11169308" y="3910317"/>
            <a:chExt cx="2380952" cy="23809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69308" y="3910317"/>
              <a:ext cx="2380952" cy="238095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93545" y="6769939"/>
            <a:ext cx="1847720" cy="5028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40763" y="7902118"/>
            <a:ext cx="2731586" cy="34284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609252" y="3853175"/>
            <a:ext cx="2380952" cy="2380952"/>
            <a:chOff x="14609252" y="3853175"/>
            <a:chExt cx="2380952" cy="23809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09252" y="3853175"/>
              <a:ext cx="2380952" cy="238095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987189" y="6769334"/>
            <a:ext cx="1964492" cy="9959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43334" y="8043782"/>
            <a:ext cx="2738157" cy="63046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2629" y="3282325"/>
            <a:ext cx="2342960" cy="7136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4797" y="866498"/>
            <a:ext cx="4816890" cy="23729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37834" y="1539607"/>
            <a:ext cx="2285714" cy="76190"/>
            <a:chOff x="2637834" y="1539607"/>
            <a:chExt cx="2285714" cy="761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37834" y="1539607"/>
              <a:ext cx="2285714" cy="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53400" y="4501553"/>
            <a:ext cx="1270565" cy="1239576"/>
            <a:chOff x="8028390" y="4423863"/>
            <a:chExt cx="1270565" cy="12395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28390" y="4423863"/>
              <a:ext cx="1270565" cy="12395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87600" y="4346670"/>
            <a:ext cx="1393961" cy="1393961"/>
            <a:chOff x="15102748" y="4269478"/>
            <a:chExt cx="1393961" cy="139396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02748" y="4269478"/>
              <a:ext cx="1393961" cy="13939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13248" y="4503018"/>
            <a:ext cx="1323594" cy="1204297"/>
            <a:chOff x="11697987" y="4423863"/>
            <a:chExt cx="1323594" cy="120429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97987" y="4423863"/>
              <a:ext cx="1323594" cy="12042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19001" y="3788943"/>
            <a:ext cx="783862" cy="128462"/>
            <a:chOff x="4219001" y="3788943"/>
            <a:chExt cx="783862" cy="12846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4219001" y="3788943"/>
              <a:ext cx="783862" cy="12846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7029" y="4629795"/>
            <a:ext cx="700160" cy="127551"/>
            <a:chOff x="827029" y="4629795"/>
            <a:chExt cx="700160" cy="12755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827029" y="4629795"/>
              <a:ext cx="700160" cy="1275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410203" y="5925516"/>
            <a:ext cx="687740" cy="127896"/>
            <a:chOff x="5410203" y="5925516"/>
            <a:chExt cx="687740" cy="12789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5410203" y="5925516"/>
              <a:ext cx="687740" cy="1278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370591" y="4319538"/>
            <a:ext cx="687740" cy="132459"/>
            <a:chOff x="3370591" y="4319538"/>
            <a:chExt cx="687740" cy="13245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3370591" y="4319538"/>
              <a:ext cx="687740" cy="1324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4387" y="5932956"/>
            <a:ext cx="1600375" cy="3640321"/>
            <a:chOff x="264387" y="5932956"/>
            <a:chExt cx="1600375" cy="36403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4387" y="5932956"/>
              <a:ext cx="1600375" cy="36403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029075" y="5971051"/>
            <a:ext cx="1788946" cy="3581330"/>
            <a:chOff x="4029075" y="5971051"/>
            <a:chExt cx="1788946" cy="358133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29075" y="5971051"/>
              <a:ext cx="1788946" cy="358133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637834" y="5978373"/>
            <a:ext cx="1756123" cy="3540674"/>
            <a:chOff x="2637834" y="5978373"/>
            <a:chExt cx="1756123" cy="354067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37834" y="5978373"/>
              <a:ext cx="1756123" cy="354067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00349" y="5162371"/>
            <a:ext cx="1327770" cy="71407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057272" y="5162371"/>
            <a:ext cx="1327770" cy="71407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439880" y="5083582"/>
            <a:ext cx="1327770" cy="71446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05486" y="5083582"/>
            <a:ext cx="1327770" cy="71367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43525" y="5084716"/>
            <a:ext cx="12051191" cy="8001173"/>
            <a:chOff x="-3043525" y="5084716"/>
            <a:chExt cx="12051191" cy="800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40000">
              <a:off x="-3043525" y="5084716"/>
              <a:ext cx="12051191" cy="800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1481" y="6713613"/>
            <a:ext cx="14653026" cy="3885714"/>
            <a:chOff x="-511481" y="6713613"/>
            <a:chExt cx="14653026" cy="38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11481" y="6713613"/>
              <a:ext cx="14653026" cy="3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61621" y="4588017"/>
            <a:ext cx="12184124" cy="6707961"/>
            <a:chOff x="-3363849" y="1636322"/>
            <a:chExt cx="12184124" cy="6707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363849" y="1636322"/>
              <a:ext cx="12184124" cy="6707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3762" y="415162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42952" y="1914662"/>
            <a:ext cx="13070112" cy="4135174"/>
            <a:chOff x="3368353" y="1957283"/>
            <a:chExt cx="13070112" cy="41351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8353" y="1957283"/>
              <a:ext cx="13070112" cy="413517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44062" y="3039363"/>
            <a:ext cx="8120030" cy="21808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78675" y="2435192"/>
            <a:ext cx="3179355" cy="3179355"/>
            <a:chOff x="1778675" y="2435192"/>
            <a:chExt cx="3179355" cy="31793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8675" y="2435192"/>
              <a:ext cx="3179355" cy="31793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0247" y="2665045"/>
            <a:ext cx="2536213" cy="2701220"/>
            <a:chOff x="2100247" y="2665045"/>
            <a:chExt cx="2536213" cy="27012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0247" y="2665045"/>
              <a:ext cx="2536213" cy="27012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82194" y="6171132"/>
            <a:ext cx="10875365" cy="4135174"/>
            <a:chOff x="6082194" y="6171132"/>
            <a:chExt cx="10875365" cy="41351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2194" y="6171132"/>
              <a:ext cx="10875365" cy="413517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11325" y="7744196"/>
            <a:ext cx="7979085" cy="15504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368353" y="6713613"/>
            <a:ext cx="3179355" cy="3179355"/>
            <a:chOff x="3368353" y="6713613"/>
            <a:chExt cx="3179355" cy="31793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8353" y="6713613"/>
              <a:ext cx="3179355" cy="31793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51227" y="7137605"/>
            <a:ext cx="2613608" cy="2461245"/>
            <a:chOff x="3651227" y="7137605"/>
            <a:chExt cx="2613608" cy="24612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51227" y="7137605"/>
              <a:ext cx="2613608" cy="2461245"/>
            </a:xfrm>
            <a:prstGeom prst="rect">
              <a:avLst/>
            </a:prstGeom>
          </p:spPr>
        </p:pic>
      </p:grpSp>
      <p:grpSp>
        <p:nvGrpSpPr>
          <p:cNvPr id="28" name="그룹 1008">
            <a:extLst>
              <a:ext uri="{FF2B5EF4-FFF2-40B4-BE49-F238E27FC236}">
                <a16:creationId xmlns:a16="http://schemas.microsoft.com/office/drawing/2014/main" id="{05AB36DD-A4C6-4AEA-8693-77DBCA7F4BD7}"/>
              </a:ext>
            </a:extLst>
          </p:cNvPr>
          <p:cNvGrpSpPr/>
          <p:nvPr/>
        </p:nvGrpSpPr>
        <p:grpSpPr>
          <a:xfrm>
            <a:off x="278080" y="390278"/>
            <a:ext cx="1962864" cy="1663527"/>
            <a:chOff x="906710" y="1141138"/>
            <a:chExt cx="1392909" cy="1180490"/>
          </a:xfrm>
        </p:grpSpPr>
        <p:pic>
          <p:nvPicPr>
            <p:cNvPr id="29" name="Object 24">
              <a:extLst>
                <a:ext uri="{FF2B5EF4-FFF2-40B4-BE49-F238E27FC236}">
                  <a16:creationId xmlns:a16="http://schemas.microsoft.com/office/drawing/2014/main" id="{06861C44-8EEF-4545-B3E5-7B709B69B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9237" y="465318"/>
            <a:ext cx="14726697" cy="470885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7346" y="28684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6694" y="4237986"/>
            <a:ext cx="2052449" cy="4996732"/>
            <a:chOff x="6816694" y="4237986"/>
            <a:chExt cx="2052449" cy="4996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694" y="4237986"/>
              <a:ext cx="2052449" cy="4996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098" y="685546"/>
            <a:ext cx="6944710" cy="14906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15862" y="4384779"/>
            <a:ext cx="10812695" cy="6593676"/>
            <a:chOff x="9715862" y="4384779"/>
            <a:chExt cx="10812695" cy="65936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9715862" y="4384779"/>
              <a:ext cx="10812695" cy="65936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37583" y="961039"/>
            <a:ext cx="4855001" cy="8553246"/>
            <a:chOff x="10437583" y="961039"/>
            <a:chExt cx="4855001" cy="855324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437583" y="3545062"/>
              <a:ext cx="2903354" cy="3555329"/>
              <a:chOff x="10437583" y="3545062"/>
              <a:chExt cx="2903354" cy="355532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37583" y="3545062"/>
                <a:ext cx="2903354" cy="35553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787102" y="961039"/>
              <a:ext cx="3444010" cy="3555329"/>
              <a:chOff x="11787102" y="961039"/>
              <a:chExt cx="3444010" cy="355532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87102" y="961039"/>
                <a:ext cx="3444010" cy="355532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837381" y="6059084"/>
              <a:ext cx="3455203" cy="3455201"/>
              <a:chOff x="11837381" y="6059084"/>
              <a:chExt cx="3455203" cy="345520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1837381" y="6059084"/>
                <a:ext cx="3455203" cy="3455201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03539" y="2106082"/>
            <a:ext cx="2215541" cy="125239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45253" y="4637386"/>
            <a:ext cx="2215541" cy="12523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49348" y="7195777"/>
            <a:ext cx="2215541" cy="125239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8528" y="2320513"/>
            <a:ext cx="2514723" cy="125239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87277" y="2340986"/>
            <a:ext cx="2514723" cy="125239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02895" y="2404843"/>
            <a:ext cx="3324269" cy="125239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232" y="4277279"/>
            <a:ext cx="5054178" cy="12523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05558" y="4206508"/>
            <a:ext cx="3798583" cy="125239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81400" y="5246420"/>
            <a:ext cx="4310005" cy="125239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20789" y="6982026"/>
            <a:ext cx="3113274" cy="125239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97484" y="7966487"/>
            <a:ext cx="4010822" cy="125239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94115" y="7951167"/>
            <a:ext cx="3711640" cy="125239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51401" y="493852"/>
            <a:ext cx="11009312" cy="9254979"/>
            <a:chOff x="8651401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651401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69057" y="2159511"/>
            <a:ext cx="10287000" cy="6948098"/>
            <a:chOff x="0" y="3245406"/>
            <a:chExt cx="6171429" cy="57467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45406"/>
              <a:ext cx="6171429" cy="574678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3CD27770-2098-41C8-A208-88219865F752}"/>
              </a:ext>
            </a:extLst>
          </p:cNvPr>
          <p:cNvGrpSpPr/>
          <p:nvPr/>
        </p:nvGrpSpPr>
        <p:grpSpPr>
          <a:xfrm>
            <a:off x="3810000" y="761905"/>
            <a:ext cx="1641620" cy="1391273"/>
            <a:chOff x="906710" y="1141138"/>
            <a:chExt cx="1392909" cy="1180490"/>
          </a:xfrm>
        </p:grpSpPr>
        <p:pic>
          <p:nvPicPr>
            <p:cNvPr id="14" name="Object 24">
              <a:extLst>
                <a:ext uri="{FF2B5EF4-FFF2-40B4-BE49-F238E27FC236}">
                  <a16:creationId xmlns:a16="http://schemas.microsoft.com/office/drawing/2014/main" id="{5AE80D62-250A-4688-941C-1140DAD21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37E4D2-854F-44F9-ADD8-44A586340388}"/>
              </a:ext>
            </a:extLst>
          </p:cNvPr>
          <p:cNvSpPr txBox="1"/>
          <p:nvPr/>
        </p:nvSpPr>
        <p:spPr>
          <a:xfrm>
            <a:off x="4191000" y="1179391"/>
            <a:ext cx="1028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비트코인과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15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알트코인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heatmap</a:t>
            </a:r>
            <a:endParaRPr lang="ko-KR" altLang="en-US" sz="40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6694" y="4237986"/>
            <a:ext cx="2052449" cy="4996732"/>
            <a:chOff x="6816694" y="4237986"/>
            <a:chExt cx="2052449" cy="4996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694" y="4237986"/>
              <a:ext cx="2052449" cy="49967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57084" y="3726435"/>
            <a:ext cx="10338348" cy="6593676"/>
            <a:chOff x="9953036" y="3672079"/>
            <a:chExt cx="10338348" cy="65936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9953036" y="3672079"/>
              <a:ext cx="10338348" cy="659367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8E33E5D-BCA8-4F9B-B320-2D200AD38CBC}"/>
              </a:ext>
            </a:extLst>
          </p:cNvPr>
          <p:cNvSpPr txBox="1"/>
          <p:nvPr/>
        </p:nvSpPr>
        <p:spPr>
          <a:xfrm>
            <a:off x="2981027" y="8352783"/>
            <a:ext cx="123236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ko-KR" altLang="en-US" sz="3600" b="1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spc="-300" dirty="0" err="1">
                <a:solidFill>
                  <a:schemeClr val="bg1"/>
                </a:solidFill>
              </a:rPr>
              <a:t>비트코인과</a:t>
            </a:r>
            <a:r>
              <a:rPr lang="ko-KR" altLang="en-US" sz="3600" b="1" spc="-300" dirty="0">
                <a:solidFill>
                  <a:schemeClr val="bg1"/>
                </a:solidFill>
              </a:rPr>
              <a:t> </a:t>
            </a:r>
            <a:r>
              <a:rPr lang="ko-KR" altLang="en-US" sz="3600" b="1" spc="-300" dirty="0" err="1">
                <a:solidFill>
                  <a:schemeClr val="bg1"/>
                </a:solidFill>
              </a:rPr>
              <a:t>알트코인의</a:t>
            </a:r>
            <a:r>
              <a:rPr lang="ko-KR" altLang="en-US" sz="3600" b="1" spc="-300" dirty="0">
                <a:solidFill>
                  <a:schemeClr val="bg1"/>
                </a:solidFill>
              </a:rPr>
              <a:t> 스케일을 조정하여 비교해 본다면 대체적으로 </a:t>
            </a:r>
            <a:r>
              <a:rPr lang="ko-KR" altLang="en-US" sz="3600" b="1" spc="-300" dirty="0" err="1">
                <a:solidFill>
                  <a:schemeClr val="bg1"/>
                </a:solidFill>
              </a:rPr>
              <a:t>비트코인의</a:t>
            </a:r>
            <a:r>
              <a:rPr lang="ko-KR" altLang="en-US" sz="3600" b="1" spc="-300" dirty="0">
                <a:solidFill>
                  <a:schemeClr val="bg1"/>
                </a:solidFill>
              </a:rPr>
              <a:t> 추세를 따른다는 사실을 확인할 수 있다.</a:t>
            </a: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F893E81-D7DC-4786-BF4B-FC7634F96F0B}"/>
              </a:ext>
            </a:extLst>
          </p:cNvPr>
          <p:cNvGrpSpPr/>
          <p:nvPr/>
        </p:nvGrpSpPr>
        <p:grpSpPr>
          <a:xfrm>
            <a:off x="761905" y="300610"/>
            <a:ext cx="16761905" cy="9524"/>
            <a:chOff x="761905" y="761905"/>
            <a:chExt cx="16761905" cy="9524"/>
          </a:xfrm>
        </p:grpSpPr>
        <p:pic>
          <p:nvPicPr>
            <p:cNvPr id="30" name="Object 11">
              <a:extLst>
                <a:ext uri="{FF2B5EF4-FFF2-40B4-BE49-F238E27FC236}">
                  <a16:creationId xmlns:a16="http://schemas.microsoft.com/office/drawing/2014/main" id="{61A6B29A-6F80-4E05-8A4B-5C106583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A47AB14-3544-4A85-91F9-D080C6A723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"/>
          <a:stretch/>
        </p:blipFill>
        <p:spPr>
          <a:xfrm>
            <a:off x="1855770" y="1627685"/>
            <a:ext cx="14249399" cy="70530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4206F6-303F-4F07-8C41-E1487BB60448}"/>
              </a:ext>
            </a:extLst>
          </p:cNvPr>
          <p:cNvSpPr txBox="1"/>
          <p:nvPr/>
        </p:nvSpPr>
        <p:spPr>
          <a:xfrm>
            <a:off x="3852713" y="610744"/>
            <a:ext cx="10580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  <a:latin typeface="Calibri"/>
              </a:rPr>
              <a:t>상위</a:t>
            </a:r>
            <a:r>
              <a:rPr lang="ko-KR" alt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알트코인과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비트코인의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비교</a:t>
            </a:r>
            <a:endParaRPr lang="ko-KR" altLang="en-US" sz="4400" dirty="0">
              <a:solidFill>
                <a:schemeClr val="bg1"/>
              </a:solidFill>
            </a:endParaRPr>
          </a:p>
          <a:p>
            <a:endParaRPr lang="ko-KR" altLang="en-US" sz="4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6694" y="4237986"/>
            <a:ext cx="2052449" cy="4996732"/>
            <a:chOff x="6816694" y="4237986"/>
            <a:chExt cx="2052449" cy="4996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694" y="4237986"/>
              <a:ext cx="2052449" cy="4996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300610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832" y="9791700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57046" y="3716304"/>
            <a:ext cx="10812695" cy="6593676"/>
            <a:chOff x="9757046" y="3716304"/>
            <a:chExt cx="10812695" cy="65936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757046" y="3716304"/>
              <a:ext cx="10812695" cy="659367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D810E6-F7F9-4D87-8C1E-D291D26A296E}"/>
              </a:ext>
            </a:extLst>
          </p:cNvPr>
          <p:cNvSpPr txBox="1"/>
          <p:nvPr/>
        </p:nvSpPr>
        <p:spPr>
          <a:xfrm>
            <a:off x="1824798" y="8448203"/>
            <a:ext cx="14649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i="0" dirty="0">
                <a:solidFill>
                  <a:schemeClr val="bg1"/>
                </a:solidFill>
                <a:effectLst/>
                <a:latin typeface="Helvetica Neue"/>
              </a:rPr>
              <a:t>일일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Helvetica Neue"/>
              </a:rPr>
              <a:t>손익률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Helvetica Neue"/>
              </a:rPr>
              <a:t>,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Helvetica Neue"/>
              </a:rPr>
              <a:t> 간단하게 현재로 보자면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Helvetica Neue"/>
              </a:rPr>
              <a:t>2020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Helvetica Neue"/>
              </a:rPr>
              <a:t>년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Helvetica Neue"/>
              </a:rPr>
              <a:t>10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Helvetica Neue"/>
              </a:rPr>
              <a:t>월부터 상승추세를 그리다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Helvetica Neue"/>
              </a:rPr>
              <a:t>2021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Helvetica Neue"/>
              </a:rPr>
              <a:t>년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Helvetica Neue"/>
              </a:rPr>
              <a:t>6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Helvetica Neue"/>
              </a:rPr>
              <a:t>월부터 하락에 접어든 것을 알 수 있다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Helvetica Neue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D50FD9-9046-4FA4-9467-517842142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27" y="1270433"/>
            <a:ext cx="12323659" cy="69518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5D1FB5-2ED5-440C-843A-AB1FAF2BDB7A}"/>
              </a:ext>
            </a:extLst>
          </p:cNvPr>
          <p:cNvSpPr txBox="1"/>
          <p:nvPr/>
        </p:nvSpPr>
        <p:spPr>
          <a:xfrm>
            <a:off x="4495800" y="407668"/>
            <a:ext cx="10580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  <a:latin typeface="Calibri"/>
              </a:rPr>
              <a:t>상위</a:t>
            </a:r>
            <a:r>
              <a:rPr lang="ko-KR" alt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알트코인과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일일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손익률</a:t>
            </a:r>
            <a:endParaRPr lang="ko-KR" altLang="en-US" sz="4400" dirty="0">
              <a:solidFill>
                <a:schemeClr val="bg1"/>
              </a:solidFill>
            </a:endParaRPr>
          </a:p>
          <a:p>
            <a:endParaRPr lang="ko-KR" altLang="en-US" sz="4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6694" y="4237986"/>
            <a:ext cx="2052449" cy="4996732"/>
            <a:chOff x="6816694" y="4237986"/>
            <a:chExt cx="2052449" cy="4996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694" y="4237986"/>
              <a:ext cx="2052449" cy="4996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7567" y="337784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5862" y="3865673"/>
            <a:ext cx="10812695" cy="6593676"/>
            <a:chOff x="9715862" y="3865673"/>
            <a:chExt cx="10812695" cy="65936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715862" y="3865673"/>
              <a:ext cx="10812695" cy="659367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2EEDED1-A441-4B7D-9AEC-CB2A15014D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/>
          <a:stretch/>
        </p:blipFill>
        <p:spPr>
          <a:xfrm>
            <a:off x="1553943" y="1512494"/>
            <a:ext cx="14630400" cy="82546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B170D0-F83B-4503-A444-557015A0BACB}"/>
              </a:ext>
            </a:extLst>
          </p:cNvPr>
          <p:cNvSpPr txBox="1"/>
          <p:nvPr/>
        </p:nvSpPr>
        <p:spPr>
          <a:xfrm>
            <a:off x="3852714" y="575334"/>
            <a:ext cx="10580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  <a:latin typeface="Calibri"/>
              </a:rPr>
              <a:t>상위</a:t>
            </a:r>
            <a:r>
              <a:rPr lang="ko-KR" alt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알트코인과</a:t>
            </a:r>
            <a:r>
              <a:rPr lang="ko-KR" altLang="en-US" sz="4400" b="1" dirty="0">
                <a:solidFill>
                  <a:prstClr val="white"/>
                </a:solidFill>
                <a:latin typeface="Calibri"/>
              </a:rPr>
              <a:t> 일일 누적 </a:t>
            </a:r>
            <a:r>
              <a:rPr lang="ko-KR" altLang="en-US" sz="4400" b="1" dirty="0" err="1">
                <a:solidFill>
                  <a:prstClr val="white"/>
                </a:solidFill>
                <a:latin typeface="Calibri"/>
              </a:rPr>
              <a:t>손익률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endParaRPr lang="ko-KR" altLang="en-US" sz="4400" dirty="0">
              <a:solidFill>
                <a:schemeClr val="bg1"/>
              </a:solidFill>
            </a:endParaRPr>
          </a:p>
          <a:p>
            <a:endParaRPr lang="ko-KR" altLang="en-US" sz="4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3762" y="3368561"/>
            <a:ext cx="16670502" cy="6718017"/>
            <a:chOff x="1136776" y="3885727"/>
            <a:chExt cx="15233043" cy="59374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776" y="3885727"/>
              <a:ext cx="15233043" cy="59374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60443" y="-233997"/>
            <a:ext cx="8432097" cy="7088443"/>
            <a:chOff x="-1401174" y="-243389"/>
            <a:chExt cx="8432097" cy="7088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78849" y="-1943100"/>
            <a:ext cx="8281508" cy="5050135"/>
            <a:chOff x="-2345033" y="496689"/>
            <a:chExt cx="8281508" cy="5050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56477" y="2119925"/>
            <a:ext cx="6593676" cy="10812695"/>
            <a:chOff x="12873562" y="2708816"/>
            <a:chExt cx="6593676" cy="10812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0764052" y="4818326"/>
              <a:ext cx="10812695" cy="65936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F1000B-4181-4B31-A0A0-BCB15A9365EA}"/>
              </a:ext>
            </a:extLst>
          </p:cNvPr>
          <p:cNvGrpSpPr/>
          <p:nvPr/>
        </p:nvGrpSpPr>
        <p:grpSpPr>
          <a:xfrm>
            <a:off x="6581076" y="192773"/>
            <a:ext cx="4349057" cy="4968045"/>
            <a:chOff x="6496548" y="463834"/>
            <a:chExt cx="4349057" cy="49680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6548" y="463834"/>
              <a:ext cx="4349057" cy="434905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082747" y="1180467"/>
              <a:ext cx="3703630" cy="4251412"/>
              <a:chOff x="4529094" y="1020241"/>
              <a:chExt cx="3703630" cy="425141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29094" y="1020241"/>
                <a:ext cx="3703630" cy="4251412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E6207E6-785C-4462-86CD-D2430C55F0AA}"/>
              </a:ext>
            </a:extLst>
          </p:cNvPr>
          <p:cNvSpPr txBox="1"/>
          <p:nvPr/>
        </p:nvSpPr>
        <p:spPr>
          <a:xfrm>
            <a:off x="1828800" y="4570963"/>
            <a:ext cx="17257242" cy="9249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일일 누적 </a:t>
            </a:r>
            <a:r>
              <a:rPr lang="ko-KR" altLang="en-US" sz="3200" b="1" dirty="0" err="1">
                <a:solidFill>
                  <a:schemeClr val="bg1"/>
                </a:solidFill>
              </a:rPr>
              <a:t>손일률을</a:t>
            </a:r>
            <a:r>
              <a:rPr lang="ko-KR" altLang="en-US" sz="3200" b="1" dirty="0">
                <a:solidFill>
                  <a:schemeClr val="bg1"/>
                </a:solidFill>
              </a:rPr>
              <a:t> 보고 </a:t>
            </a:r>
            <a:r>
              <a:rPr lang="ko-KR" altLang="en-US" sz="3200" b="1" dirty="0" err="1">
                <a:solidFill>
                  <a:schemeClr val="bg1"/>
                </a:solidFill>
              </a:rPr>
              <a:t>따졌을때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2019</a:t>
            </a:r>
            <a:r>
              <a:rPr lang="ko-KR" altLang="en-US" sz="3200" b="1" dirty="0">
                <a:solidFill>
                  <a:schemeClr val="bg1"/>
                </a:solidFill>
              </a:rPr>
              <a:t>년 중반부터 </a:t>
            </a:r>
            <a:r>
              <a:rPr lang="en-US" altLang="ko-KR" sz="3200" b="1" dirty="0">
                <a:solidFill>
                  <a:schemeClr val="bg1"/>
                </a:solidFill>
              </a:rPr>
              <a:t>1000</a:t>
            </a:r>
            <a:r>
              <a:rPr lang="ko-KR" altLang="en-US" sz="3200" b="1" dirty="0">
                <a:solidFill>
                  <a:schemeClr val="bg1"/>
                </a:solidFill>
              </a:rPr>
              <a:t>원을 투자를 했다면</a:t>
            </a:r>
            <a:r>
              <a:rPr lang="en-US" altLang="ko-KR" sz="3200" b="1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bg1"/>
                </a:solidFill>
              </a:rPr>
              <a:t>비트코인은</a:t>
            </a:r>
            <a:r>
              <a:rPr lang="ko-KR" altLang="en-US" sz="3200" b="1" dirty="0">
                <a:solidFill>
                  <a:schemeClr val="bg1"/>
                </a:solidFill>
              </a:rPr>
              <a:t> 최대 약 </a:t>
            </a:r>
            <a:r>
              <a:rPr lang="en-US" altLang="ko-KR" sz="3200" b="1" dirty="0">
                <a:solidFill>
                  <a:schemeClr val="bg1"/>
                </a:solidFill>
              </a:rPr>
              <a:t>13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7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에이다는 최대 약 </a:t>
            </a:r>
            <a:r>
              <a:rPr lang="en-US" altLang="ko-KR" sz="3200" b="1" dirty="0">
                <a:solidFill>
                  <a:schemeClr val="bg1"/>
                </a:solidFill>
              </a:rPr>
              <a:t>35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26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bg1"/>
                </a:solidFill>
              </a:rPr>
              <a:t>질리카는</a:t>
            </a:r>
            <a:r>
              <a:rPr lang="ko-KR" altLang="en-US" sz="3200" b="1" dirty="0">
                <a:solidFill>
                  <a:schemeClr val="bg1"/>
                </a:solidFill>
              </a:rPr>
              <a:t> 최대 약 </a:t>
            </a:r>
            <a:r>
              <a:rPr lang="en-US" altLang="ko-KR" sz="3200" b="1" dirty="0">
                <a:solidFill>
                  <a:schemeClr val="bg1"/>
                </a:solidFill>
              </a:rPr>
              <a:t>15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8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코스모스는 최대 약 </a:t>
            </a:r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3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6D406BB-9F32-42B9-98F5-5447DC3DBCBE}"/>
              </a:ext>
            </a:extLst>
          </p:cNvPr>
          <p:cNvSpPr/>
          <p:nvPr/>
        </p:nvSpPr>
        <p:spPr>
          <a:xfrm>
            <a:off x="0" y="0"/>
            <a:ext cx="18285715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8845772" y="516010"/>
            <a:ext cx="11009312" cy="9254979"/>
            <a:chOff x="8651401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651401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BEB3B167-B688-4C3F-A77D-1D3B06F58F5B}"/>
              </a:ext>
            </a:extLst>
          </p:cNvPr>
          <p:cNvGrpSpPr/>
          <p:nvPr/>
        </p:nvGrpSpPr>
        <p:grpSpPr>
          <a:xfrm>
            <a:off x="3810000" y="761905"/>
            <a:ext cx="1641620" cy="1391273"/>
            <a:chOff x="906710" y="1141138"/>
            <a:chExt cx="1392909" cy="1180490"/>
          </a:xfrm>
        </p:grpSpPr>
        <p:pic>
          <p:nvPicPr>
            <p:cNvPr id="15" name="Object 24">
              <a:extLst>
                <a:ext uri="{FF2B5EF4-FFF2-40B4-BE49-F238E27FC236}">
                  <a16:creationId xmlns:a16="http://schemas.microsoft.com/office/drawing/2014/main" id="{05BD85AE-8FEF-4B99-B9A4-8FBCF3DA2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DB907DF-497F-46DA-98D8-A50EF653815A}"/>
              </a:ext>
            </a:extLst>
          </p:cNvPr>
          <p:cNvSpPr txBox="1"/>
          <p:nvPr/>
        </p:nvSpPr>
        <p:spPr>
          <a:xfrm>
            <a:off x="4343400" y="1106591"/>
            <a:ext cx="1028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비트코인과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중위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알트코인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heatmap</a:t>
            </a:r>
            <a:endParaRPr lang="ko-KR" altLang="en-US" sz="40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74CA4A-DDA9-4EFA-A8EF-469BF273F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62421"/>
            <a:ext cx="10523754" cy="66872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57287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BA810E-EA22-4976-BE04-6AFAB909920B}"/>
              </a:ext>
            </a:extLst>
          </p:cNvPr>
          <p:cNvSpPr/>
          <p:nvPr/>
        </p:nvSpPr>
        <p:spPr>
          <a:xfrm>
            <a:off x="0" y="0"/>
            <a:ext cx="18285715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6694" y="4237986"/>
            <a:ext cx="2052449" cy="4996732"/>
            <a:chOff x="6816694" y="4237986"/>
            <a:chExt cx="2052449" cy="4996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694" y="4237986"/>
              <a:ext cx="2052449" cy="49967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57084" y="3726435"/>
            <a:ext cx="10338348" cy="6593676"/>
            <a:chOff x="9953036" y="3672079"/>
            <a:chExt cx="10338348" cy="65936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9953036" y="3672079"/>
              <a:ext cx="10338348" cy="659367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8E33E5D-BCA8-4F9B-B320-2D200AD38CBC}"/>
              </a:ext>
            </a:extLst>
          </p:cNvPr>
          <p:cNvSpPr txBox="1"/>
          <p:nvPr/>
        </p:nvSpPr>
        <p:spPr>
          <a:xfrm>
            <a:off x="2981027" y="8352783"/>
            <a:ext cx="130209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ko-KR" altLang="en-US" sz="3600" b="1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중위 </a:t>
            </a:r>
            <a:r>
              <a:rPr lang="en-US" altLang="ko-KR" sz="3600" b="1" spc="-300" dirty="0">
                <a:solidFill>
                  <a:schemeClr val="bg1"/>
                </a:solidFill>
              </a:rPr>
              <a:t>top3 </a:t>
            </a:r>
            <a:r>
              <a:rPr lang="ko-KR" altLang="en-US" sz="3600" b="1" spc="-300" dirty="0">
                <a:solidFill>
                  <a:schemeClr val="bg1"/>
                </a:solidFill>
              </a:rPr>
              <a:t>코인도 마찬가지로 큰 추세로 보자면 </a:t>
            </a:r>
            <a:r>
              <a:rPr lang="ko-KR" altLang="en-US" sz="3600" b="1" spc="-300" dirty="0" err="1">
                <a:solidFill>
                  <a:schemeClr val="bg1"/>
                </a:solidFill>
              </a:rPr>
              <a:t>비트코인을</a:t>
            </a:r>
            <a:r>
              <a:rPr lang="ko-KR" altLang="en-US" sz="3600" b="1" spc="-300" dirty="0">
                <a:solidFill>
                  <a:schemeClr val="bg1"/>
                </a:solidFill>
              </a:rPr>
              <a:t> 따라가지만 하락과 상승이 더 롤러코스터 같이 변화가 많은 것을 알 수  있다</a:t>
            </a:r>
            <a:r>
              <a:rPr lang="en-US" altLang="ko-KR" sz="3600" b="1" spc="-300" dirty="0">
                <a:solidFill>
                  <a:schemeClr val="bg1"/>
                </a:solidFill>
              </a:rPr>
              <a:t>.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F893E81-D7DC-4786-BF4B-FC7634F96F0B}"/>
              </a:ext>
            </a:extLst>
          </p:cNvPr>
          <p:cNvGrpSpPr/>
          <p:nvPr/>
        </p:nvGrpSpPr>
        <p:grpSpPr>
          <a:xfrm>
            <a:off x="761905" y="300610"/>
            <a:ext cx="16761905" cy="9524"/>
            <a:chOff x="761905" y="761905"/>
            <a:chExt cx="16761905" cy="9524"/>
          </a:xfrm>
        </p:grpSpPr>
        <p:pic>
          <p:nvPicPr>
            <p:cNvPr id="30" name="Object 11">
              <a:extLst>
                <a:ext uri="{FF2B5EF4-FFF2-40B4-BE49-F238E27FC236}">
                  <a16:creationId xmlns:a16="http://schemas.microsoft.com/office/drawing/2014/main" id="{61A6B29A-6F80-4E05-8A4B-5C106583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099C5C0-F2CD-4AB4-971D-81DA701909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"/>
          <a:stretch/>
        </p:blipFill>
        <p:spPr>
          <a:xfrm>
            <a:off x="2056256" y="1603565"/>
            <a:ext cx="14173200" cy="7298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8BFDD3-F02B-4B7A-BC21-763242EF6706}"/>
              </a:ext>
            </a:extLst>
          </p:cNvPr>
          <p:cNvSpPr txBox="1"/>
          <p:nvPr/>
        </p:nvSpPr>
        <p:spPr>
          <a:xfrm>
            <a:off x="4191000" y="566816"/>
            <a:ext cx="8536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00B050"/>
                </a:solidFill>
              </a:rPr>
              <a:t>중위</a:t>
            </a:r>
            <a:r>
              <a:rPr lang="ko-KR" altLang="en-US" sz="4000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r>
              <a:rPr lang="ko-KR" altLang="en-US" sz="4000" b="1" dirty="0">
                <a:solidFill>
                  <a:schemeClr val="bg1"/>
                </a:solidFill>
              </a:rPr>
              <a:t>개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</a:rPr>
              <a:t>알트코인과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</a:rPr>
              <a:t>비트코인의</a:t>
            </a:r>
            <a:r>
              <a:rPr lang="ko-KR" altLang="en-US" sz="4000" b="1" dirty="0">
                <a:solidFill>
                  <a:schemeClr val="bg1"/>
                </a:solidFill>
              </a:rPr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463880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36B2CE-E8BD-40BB-A213-7C142520A7F3}"/>
              </a:ext>
            </a:extLst>
          </p:cNvPr>
          <p:cNvSpPr/>
          <p:nvPr/>
        </p:nvSpPr>
        <p:spPr>
          <a:xfrm>
            <a:off x="0" y="0"/>
            <a:ext cx="18285715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6694" y="4237986"/>
            <a:ext cx="2052449" cy="4996732"/>
            <a:chOff x="6816694" y="4237986"/>
            <a:chExt cx="2052449" cy="4996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694" y="4237986"/>
              <a:ext cx="2052449" cy="4996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300610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832" y="9791700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15600" y="5937880"/>
            <a:ext cx="10812695" cy="6593676"/>
            <a:chOff x="9757046" y="3716304"/>
            <a:chExt cx="10812695" cy="65936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757046" y="3716304"/>
              <a:ext cx="10812695" cy="659367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D810E6-F7F9-4D87-8C1E-D291D26A296E}"/>
              </a:ext>
            </a:extLst>
          </p:cNvPr>
          <p:cNvSpPr txBox="1"/>
          <p:nvPr/>
        </p:nvSpPr>
        <p:spPr>
          <a:xfrm>
            <a:off x="1824798" y="8533809"/>
            <a:ext cx="14649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i="0" dirty="0">
                <a:solidFill>
                  <a:schemeClr val="bg1"/>
                </a:solidFill>
                <a:effectLst/>
                <a:latin typeface="Helvetica Neue"/>
              </a:rPr>
              <a:t>앞선 상위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Helvetica Neue"/>
              </a:rPr>
              <a:t>top3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Helvetica Neue"/>
              </a:rPr>
              <a:t>일일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Helvetica Neue"/>
              </a:rPr>
              <a:t>손익률과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Helvetica Neue"/>
              </a:rPr>
              <a:t> 달리 몇몇 급등을 제외하고 </a:t>
            </a:r>
            <a:endParaRPr lang="en-US" altLang="ko-KR" sz="36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Helvetica Neue"/>
              </a:rPr>
              <a:t>비교적 </a:t>
            </a:r>
            <a:r>
              <a:rPr lang="ko-KR" altLang="en-US" sz="3600" b="1" dirty="0" err="1">
                <a:solidFill>
                  <a:schemeClr val="bg1"/>
                </a:solidFill>
                <a:latin typeface="Helvetica Neue"/>
              </a:rPr>
              <a:t>손익률이</a:t>
            </a:r>
            <a:r>
              <a:rPr lang="ko-KR" altLang="en-US" sz="3600" b="1" dirty="0">
                <a:solidFill>
                  <a:schemeClr val="bg1"/>
                </a:solidFill>
                <a:latin typeface="Helvetica Neue"/>
              </a:rPr>
              <a:t> 안정적인 모습을 그리고 있다</a:t>
            </a:r>
            <a:r>
              <a:rPr lang="en-US" altLang="ko-KR" sz="3600" b="1" dirty="0">
                <a:solidFill>
                  <a:schemeClr val="bg1"/>
                </a:solidFill>
                <a:latin typeface="Helvetica Neue"/>
              </a:rPr>
              <a:t>.</a:t>
            </a:r>
            <a:endParaRPr lang="en-US" altLang="ko-KR" sz="3600" b="1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54F9E1-C09B-4350-90F2-C9DE123BC3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"/>
          <a:stretch/>
        </p:blipFill>
        <p:spPr>
          <a:xfrm>
            <a:off x="2478095" y="1327062"/>
            <a:ext cx="12782095" cy="71321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3EE10A-89D9-4562-BC3F-F3A2002D45F8}"/>
              </a:ext>
            </a:extLst>
          </p:cNvPr>
          <p:cNvSpPr txBox="1"/>
          <p:nvPr/>
        </p:nvSpPr>
        <p:spPr>
          <a:xfrm>
            <a:off x="4931960" y="513915"/>
            <a:ext cx="8247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00B050"/>
                </a:solidFill>
              </a:rPr>
              <a:t>중위</a:t>
            </a:r>
            <a:r>
              <a:rPr lang="en-US" altLang="ko-KR" sz="4400" b="1" dirty="0">
                <a:solidFill>
                  <a:schemeClr val="bg1"/>
                </a:solidFill>
              </a:rPr>
              <a:t> 3</a:t>
            </a:r>
            <a:r>
              <a:rPr lang="ko-KR" altLang="en-US" sz="4400" b="1" dirty="0">
                <a:solidFill>
                  <a:schemeClr val="bg1"/>
                </a:solidFill>
              </a:rPr>
              <a:t>개</a:t>
            </a:r>
            <a:r>
              <a:rPr lang="en-US" altLang="ko-KR" sz="4400" b="1" dirty="0">
                <a:solidFill>
                  <a:schemeClr val="bg1"/>
                </a:solidFill>
              </a:rPr>
              <a:t> </a:t>
            </a:r>
            <a:r>
              <a:rPr lang="ko-KR" altLang="en-US" sz="4400" b="1" dirty="0" err="1">
                <a:solidFill>
                  <a:schemeClr val="bg1"/>
                </a:solidFill>
              </a:rPr>
              <a:t>알트코인과</a:t>
            </a:r>
            <a:r>
              <a:rPr lang="ko-KR" altLang="en-US" sz="4400" b="1" dirty="0">
                <a:solidFill>
                  <a:schemeClr val="bg1"/>
                </a:solidFill>
              </a:rPr>
              <a:t> 일일 </a:t>
            </a:r>
            <a:r>
              <a:rPr lang="ko-KR" altLang="en-US" sz="4400" b="1" dirty="0" err="1">
                <a:solidFill>
                  <a:schemeClr val="bg1"/>
                </a:solidFill>
              </a:rPr>
              <a:t>손익률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4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D32C3-EA48-4889-9B17-A5A7DB8A7CD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860243" y="282748"/>
            <a:ext cx="8359754" cy="7027628"/>
            <a:chOff x="10860243" y="282748"/>
            <a:chExt cx="8359754" cy="70276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0860243" y="282748"/>
              <a:ext cx="8359754" cy="70276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7883" y="1067372"/>
            <a:ext cx="10812695" cy="8677952"/>
            <a:chOff x="-1487883" y="1067372"/>
            <a:chExt cx="10812695" cy="8677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487883" y="1067372"/>
              <a:ext cx="10812695" cy="8677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93049" y="6323816"/>
            <a:ext cx="3779157" cy="3305246"/>
            <a:chOff x="6193049" y="6323816"/>
            <a:chExt cx="3779157" cy="33052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3049" y="6323816"/>
              <a:ext cx="3779157" cy="33052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68851" y="4674449"/>
            <a:ext cx="3779157" cy="4839837"/>
            <a:chOff x="9968851" y="4674449"/>
            <a:chExt cx="3779157" cy="48398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8851" y="4674449"/>
              <a:ext cx="3779157" cy="48398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6263" y="2993509"/>
            <a:ext cx="3779157" cy="6660615"/>
            <a:chOff x="13956263" y="2993509"/>
            <a:chExt cx="3779157" cy="66606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56263" y="2993509"/>
              <a:ext cx="3779157" cy="66606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34449" y="5006996"/>
            <a:ext cx="1796489" cy="1436627"/>
            <a:chOff x="6147619" y="4867752"/>
            <a:chExt cx="1796489" cy="143662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147619" y="6161522"/>
              <a:ext cx="142857" cy="142857"/>
              <a:chOff x="6147619" y="6161522"/>
              <a:chExt cx="142857" cy="14285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147619" y="6161522"/>
                <a:ext cx="142857" cy="14285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13334" y="4833467"/>
              <a:ext cx="1920869" cy="95997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13430" y="3498430"/>
            <a:ext cx="743599" cy="8075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285027" y="6917800"/>
            <a:ext cx="2698373" cy="271581"/>
            <a:chOff x="14285027" y="6917800"/>
            <a:chExt cx="2698373" cy="2715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37334" y="6885420"/>
              <a:ext cx="2344970" cy="39913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52647" y="6885420"/>
              <a:ext cx="233137" cy="3885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53203" y="4560433"/>
            <a:ext cx="2985278" cy="582424"/>
            <a:chOff x="14353203" y="4560433"/>
            <a:chExt cx="2985278" cy="5824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21758" y="4524611"/>
              <a:ext cx="2306000" cy="74032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17381" y="4524617"/>
              <a:ext cx="257920" cy="42986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19106" y="7409534"/>
            <a:ext cx="3522452" cy="152116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61905" y="761905"/>
            <a:ext cx="7408596" cy="929363"/>
            <a:chOff x="761905" y="761905"/>
            <a:chExt cx="7408596" cy="9293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098" y="638098"/>
              <a:ext cx="6757347" cy="149227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97464" y="5048262"/>
            <a:ext cx="743599" cy="80759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75841" y="6707654"/>
            <a:ext cx="743599" cy="80759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919697" y="3344189"/>
            <a:ext cx="1796489" cy="1436629"/>
            <a:chOff x="9653810" y="3706229"/>
            <a:chExt cx="1796489" cy="14366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653851" y="5000000"/>
              <a:ext cx="142857" cy="142857"/>
              <a:chOff x="9653851" y="5000000"/>
              <a:chExt cx="142857" cy="14285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653851" y="5000000"/>
                <a:ext cx="142857" cy="142857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19525" y="3671944"/>
              <a:ext cx="1375510" cy="95997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75810" y="5889944"/>
            <a:ext cx="3132569" cy="83115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912864" y="1669076"/>
            <a:ext cx="1796489" cy="1436628"/>
            <a:chOff x="13837714" y="1799733"/>
            <a:chExt cx="1796489" cy="143662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837784" y="3093504"/>
              <a:ext cx="142857" cy="142857"/>
              <a:chOff x="13837784" y="3093504"/>
              <a:chExt cx="142857" cy="14285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37784" y="3093504"/>
                <a:ext cx="142857" cy="142857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03429" y="1765448"/>
              <a:ext cx="1478822" cy="95997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642559" y="7094367"/>
            <a:ext cx="2698365" cy="1566791"/>
            <a:chOff x="10642559" y="7094367"/>
            <a:chExt cx="2698365" cy="156679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94858" y="7061991"/>
              <a:ext cx="2410810" cy="1705354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10179" y="7061987"/>
              <a:ext cx="233137" cy="3885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315707" y="5560371"/>
            <a:ext cx="2985289" cy="298831"/>
            <a:chOff x="14315707" y="5560371"/>
            <a:chExt cx="2985289" cy="29883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84273" y="5524549"/>
              <a:ext cx="2661357" cy="429867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79885" y="5524554"/>
              <a:ext cx="257920" cy="429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B166A7-6CF7-4FBD-8570-2BD6D16E5BA1}"/>
              </a:ext>
            </a:extLst>
          </p:cNvPr>
          <p:cNvSpPr/>
          <p:nvPr/>
        </p:nvSpPr>
        <p:spPr>
          <a:xfrm>
            <a:off x="0" y="0"/>
            <a:ext cx="18285715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6694" y="4237986"/>
            <a:ext cx="2052449" cy="4996732"/>
            <a:chOff x="6816694" y="4237986"/>
            <a:chExt cx="2052449" cy="4996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694" y="4237986"/>
              <a:ext cx="2052449" cy="4996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7567" y="337784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5862" y="3865673"/>
            <a:ext cx="10812695" cy="6593676"/>
            <a:chOff x="9715862" y="3865673"/>
            <a:chExt cx="10812695" cy="65936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715862" y="3865673"/>
              <a:ext cx="10812695" cy="65936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66FD10C-7BE9-49A8-A80C-1C3DAAE15C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"/>
          <a:stretch/>
        </p:blipFill>
        <p:spPr>
          <a:xfrm>
            <a:off x="1815340" y="1737373"/>
            <a:ext cx="14107605" cy="74225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1CC6E7-EE9B-43DD-B813-DA2180117083}"/>
              </a:ext>
            </a:extLst>
          </p:cNvPr>
          <p:cNvSpPr txBox="1"/>
          <p:nvPr/>
        </p:nvSpPr>
        <p:spPr>
          <a:xfrm>
            <a:off x="4061219" y="598036"/>
            <a:ext cx="10134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+mn-cs"/>
              </a:rPr>
              <a:t>중위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알트코인과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일일누적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손익률</a:t>
            </a:r>
            <a:endParaRPr lang="ko-KR" altLang="en-US" sz="4400" b="1" dirty="0">
              <a:solidFill>
                <a:schemeClr val="bg1"/>
              </a:solidFill>
            </a:endParaRPr>
          </a:p>
          <a:p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35553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8450A7-A7D4-4A8F-949C-53E58D34CC3E}"/>
              </a:ext>
            </a:extLst>
          </p:cNvPr>
          <p:cNvSpPr/>
          <p:nvPr/>
        </p:nvSpPr>
        <p:spPr>
          <a:xfrm>
            <a:off x="0" y="0"/>
            <a:ext cx="18285715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43762" y="3368561"/>
            <a:ext cx="16670502" cy="6718017"/>
            <a:chOff x="1136776" y="3885727"/>
            <a:chExt cx="15233043" cy="59374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776" y="3885727"/>
              <a:ext cx="15233043" cy="59374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60443" y="-233997"/>
            <a:ext cx="8432097" cy="7088443"/>
            <a:chOff x="-1401174" y="-243389"/>
            <a:chExt cx="8432097" cy="7088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53600" y="2001957"/>
            <a:ext cx="10812695" cy="6593676"/>
            <a:chOff x="9318224" y="2676088"/>
            <a:chExt cx="10812695" cy="65936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9318224" y="2676088"/>
              <a:ext cx="10812695" cy="65936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F1000B-4181-4B31-A0A0-BCB15A9365EA}"/>
              </a:ext>
            </a:extLst>
          </p:cNvPr>
          <p:cNvGrpSpPr/>
          <p:nvPr/>
        </p:nvGrpSpPr>
        <p:grpSpPr>
          <a:xfrm>
            <a:off x="6581076" y="192773"/>
            <a:ext cx="4349057" cy="4968045"/>
            <a:chOff x="6496548" y="463834"/>
            <a:chExt cx="4349057" cy="49680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6548" y="463834"/>
              <a:ext cx="4349057" cy="434905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082747" y="1180467"/>
              <a:ext cx="3703630" cy="4251412"/>
              <a:chOff x="4529094" y="1020241"/>
              <a:chExt cx="3703630" cy="425141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29094" y="1020241"/>
                <a:ext cx="3703630" cy="4251412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E6207E6-785C-4462-86CD-D2430C55F0AA}"/>
              </a:ext>
            </a:extLst>
          </p:cNvPr>
          <p:cNvSpPr txBox="1"/>
          <p:nvPr/>
        </p:nvSpPr>
        <p:spPr>
          <a:xfrm>
            <a:off x="1464199" y="4437077"/>
            <a:ext cx="17257242" cy="9249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일일 누적 </a:t>
            </a:r>
            <a:r>
              <a:rPr lang="ko-KR" altLang="en-US" sz="3200" b="1" dirty="0" err="1">
                <a:solidFill>
                  <a:schemeClr val="bg1"/>
                </a:solidFill>
              </a:rPr>
              <a:t>손일률을</a:t>
            </a:r>
            <a:r>
              <a:rPr lang="ko-KR" altLang="en-US" sz="3200" b="1" dirty="0">
                <a:solidFill>
                  <a:schemeClr val="bg1"/>
                </a:solidFill>
              </a:rPr>
              <a:t> 보고 </a:t>
            </a:r>
            <a:r>
              <a:rPr lang="ko-KR" altLang="en-US" sz="3200" b="1" dirty="0" err="1">
                <a:solidFill>
                  <a:schemeClr val="bg1"/>
                </a:solidFill>
              </a:rPr>
              <a:t>따졌을때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2019</a:t>
            </a:r>
            <a:r>
              <a:rPr lang="ko-KR" altLang="en-US" sz="3200" b="1" dirty="0">
                <a:solidFill>
                  <a:schemeClr val="bg1"/>
                </a:solidFill>
              </a:rPr>
              <a:t>년 중반부터 </a:t>
            </a:r>
            <a:r>
              <a:rPr lang="en-US" altLang="ko-KR" sz="3200" b="1" dirty="0">
                <a:solidFill>
                  <a:schemeClr val="bg1"/>
                </a:solidFill>
              </a:rPr>
              <a:t>1000</a:t>
            </a:r>
            <a:r>
              <a:rPr lang="ko-KR" altLang="en-US" sz="3200" b="1" dirty="0">
                <a:solidFill>
                  <a:schemeClr val="bg1"/>
                </a:solidFill>
              </a:rPr>
              <a:t>원을 투자를 했다면</a:t>
            </a:r>
            <a:r>
              <a:rPr lang="en-US" altLang="ko-KR" sz="3200" b="1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bg1"/>
                </a:solidFill>
              </a:rPr>
              <a:t>비트코인은</a:t>
            </a:r>
            <a:r>
              <a:rPr lang="ko-KR" altLang="en-US" sz="3200" b="1" dirty="0">
                <a:solidFill>
                  <a:schemeClr val="bg1"/>
                </a:solidFill>
              </a:rPr>
              <a:t> 최대 약 </a:t>
            </a:r>
            <a:r>
              <a:rPr lang="en-US" altLang="ko-KR" sz="3200" b="1" dirty="0">
                <a:solidFill>
                  <a:schemeClr val="bg1"/>
                </a:solidFill>
              </a:rPr>
              <a:t>13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7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bg1"/>
                </a:solidFill>
              </a:rPr>
              <a:t>온톨로지가스는</a:t>
            </a:r>
            <a:r>
              <a:rPr lang="ko-KR" altLang="en-US" sz="3200" b="1" dirty="0">
                <a:solidFill>
                  <a:schemeClr val="bg1"/>
                </a:solidFill>
              </a:rPr>
              <a:t> 최대 약 </a:t>
            </a:r>
            <a:r>
              <a:rPr lang="en-US" altLang="ko-KR" sz="3200" b="1" dirty="0">
                <a:solidFill>
                  <a:schemeClr val="bg1"/>
                </a:solidFill>
              </a:rPr>
              <a:t>9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4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bg1"/>
                </a:solidFill>
              </a:rPr>
              <a:t>스트라티스는</a:t>
            </a:r>
            <a:r>
              <a:rPr lang="ko-KR" altLang="en-US" sz="3200" b="1" dirty="0">
                <a:solidFill>
                  <a:schemeClr val="bg1"/>
                </a:solidFill>
              </a:rPr>
              <a:t> 최대 약 </a:t>
            </a:r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2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bg1"/>
                </a:solidFill>
              </a:rPr>
              <a:t>카이버네트워크는</a:t>
            </a:r>
            <a:r>
              <a:rPr lang="ko-KR" altLang="en-US" sz="3200" b="1" dirty="0">
                <a:solidFill>
                  <a:schemeClr val="bg1"/>
                </a:solidFill>
              </a:rPr>
              <a:t> 최대 약 </a:t>
            </a:r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1.5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6D406BB-9F32-42B9-98F5-5447DC3DBCBE}"/>
              </a:ext>
            </a:extLst>
          </p:cNvPr>
          <p:cNvSpPr/>
          <p:nvPr/>
        </p:nvSpPr>
        <p:spPr>
          <a:xfrm>
            <a:off x="0" y="0"/>
            <a:ext cx="18285715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8651401" y="493852"/>
            <a:ext cx="11009312" cy="9254979"/>
            <a:chOff x="8651401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651401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9774799"/>
            <a:ext cx="16761905" cy="9524"/>
            <a:chOff x="761905" y="9514286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992F2FD3-26E6-40B8-B9A5-932C88A6D949}"/>
              </a:ext>
            </a:extLst>
          </p:cNvPr>
          <p:cNvGrpSpPr/>
          <p:nvPr/>
        </p:nvGrpSpPr>
        <p:grpSpPr>
          <a:xfrm>
            <a:off x="3810000" y="761905"/>
            <a:ext cx="1641620" cy="1391273"/>
            <a:chOff x="906710" y="1141138"/>
            <a:chExt cx="1392909" cy="1180490"/>
          </a:xfrm>
        </p:grpSpPr>
        <p:pic>
          <p:nvPicPr>
            <p:cNvPr id="15" name="Object 24">
              <a:extLst>
                <a:ext uri="{FF2B5EF4-FFF2-40B4-BE49-F238E27FC236}">
                  <a16:creationId xmlns:a16="http://schemas.microsoft.com/office/drawing/2014/main" id="{991855EB-2B03-4D2E-86CB-1A992EEA4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34432E-2D7A-4CA3-954F-2577582DDD64}"/>
              </a:ext>
            </a:extLst>
          </p:cNvPr>
          <p:cNvSpPr txBox="1"/>
          <p:nvPr/>
        </p:nvSpPr>
        <p:spPr>
          <a:xfrm>
            <a:off x="4114800" y="1145833"/>
            <a:ext cx="1028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비트코인과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15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하위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알트코인</a:t>
            </a:r>
            <a:r>
              <a:rPr lang="ko-KR" altLang="en-US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heatmap</a:t>
            </a:r>
            <a:endParaRPr lang="ko-KR" altLang="en-US" sz="40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DF94EC-6220-4285-899C-CDAFAA435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237034"/>
            <a:ext cx="11125200" cy="67860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43617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BA810E-EA22-4976-BE04-6AFAB909920B}"/>
              </a:ext>
            </a:extLst>
          </p:cNvPr>
          <p:cNvSpPr/>
          <p:nvPr/>
        </p:nvSpPr>
        <p:spPr>
          <a:xfrm>
            <a:off x="0" y="0"/>
            <a:ext cx="18285715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6694" y="4237986"/>
            <a:ext cx="2052449" cy="4996732"/>
            <a:chOff x="6816694" y="4237986"/>
            <a:chExt cx="2052449" cy="4996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694" y="4237986"/>
              <a:ext cx="2052449" cy="49967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3034" y="3693324"/>
            <a:ext cx="10338348" cy="6593676"/>
            <a:chOff x="9953036" y="3672079"/>
            <a:chExt cx="10338348" cy="65936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9953036" y="3672079"/>
              <a:ext cx="10338348" cy="659367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8E33E5D-BCA8-4F9B-B320-2D200AD38CBC}"/>
              </a:ext>
            </a:extLst>
          </p:cNvPr>
          <p:cNvSpPr txBox="1"/>
          <p:nvPr/>
        </p:nvSpPr>
        <p:spPr>
          <a:xfrm>
            <a:off x="2272835" y="8482352"/>
            <a:ext cx="134019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ko-KR" altLang="en-US" sz="3600" b="1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역시나</a:t>
            </a:r>
            <a:r>
              <a:rPr lang="en-US" altLang="ko-KR" sz="3600" b="1" spc="-300" dirty="0">
                <a:solidFill>
                  <a:schemeClr val="bg1"/>
                </a:solidFill>
              </a:rPr>
              <a:t>, </a:t>
            </a:r>
            <a:r>
              <a:rPr lang="ko-KR" altLang="en-US" sz="3600" b="1" spc="-300" dirty="0" err="1">
                <a:solidFill>
                  <a:schemeClr val="bg1"/>
                </a:solidFill>
              </a:rPr>
              <a:t>비트코인의</a:t>
            </a:r>
            <a:r>
              <a:rPr lang="ko-KR" altLang="en-US" sz="3600" b="1" spc="-300" dirty="0">
                <a:solidFill>
                  <a:schemeClr val="bg1"/>
                </a:solidFill>
              </a:rPr>
              <a:t> 추세를 따라가지만 하위 </a:t>
            </a:r>
            <a:r>
              <a:rPr lang="en-US" altLang="ko-KR" sz="3600" b="1" spc="-300" dirty="0">
                <a:solidFill>
                  <a:schemeClr val="bg1"/>
                </a:solidFill>
              </a:rPr>
              <a:t>top3</a:t>
            </a:r>
            <a:r>
              <a:rPr lang="ko-KR" altLang="en-US" sz="3600" b="1" spc="-300" dirty="0">
                <a:solidFill>
                  <a:schemeClr val="bg1"/>
                </a:solidFill>
              </a:rPr>
              <a:t>는 중간까지 완만하게 가다가  가파르게 상승 곡선을 그리며  비교적 급등하는 추세를 보여준다</a:t>
            </a:r>
            <a:r>
              <a:rPr lang="en-US" altLang="ko-KR" sz="3600" b="1" spc="-300" dirty="0">
                <a:solidFill>
                  <a:schemeClr val="bg1"/>
                </a:solidFill>
              </a:rPr>
              <a:t>.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F893E81-D7DC-4786-BF4B-FC7634F96F0B}"/>
              </a:ext>
            </a:extLst>
          </p:cNvPr>
          <p:cNvGrpSpPr/>
          <p:nvPr/>
        </p:nvGrpSpPr>
        <p:grpSpPr>
          <a:xfrm>
            <a:off x="761905" y="300610"/>
            <a:ext cx="16761905" cy="9524"/>
            <a:chOff x="761905" y="761905"/>
            <a:chExt cx="16761905" cy="9524"/>
          </a:xfrm>
        </p:grpSpPr>
        <p:pic>
          <p:nvPicPr>
            <p:cNvPr id="30" name="Object 11">
              <a:extLst>
                <a:ext uri="{FF2B5EF4-FFF2-40B4-BE49-F238E27FC236}">
                  <a16:creationId xmlns:a16="http://schemas.microsoft.com/office/drawing/2014/main" id="{61A6B29A-6F80-4E05-8A4B-5C106583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D3D62C-64EE-4E71-B1C4-E7C19FE44A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5" y="1532287"/>
            <a:ext cx="13192615" cy="73696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390EF8-070D-48CD-A585-9365757C450E}"/>
              </a:ext>
            </a:extLst>
          </p:cNvPr>
          <p:cNvSpPr txBox="1"/>
          <p:nvPr/>
        </p:nvSpPr>
        <p:spPr>
          <a:xfrm>
            <a:off x="3859640" y="620141"/>
            <a:ext cx="10580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00B0F0"/>
                </a:solidFill>
                <a:latin typeface="Calibri"/>
              </a:rPr>
              <a:t>하위</a:t>
            </a:r>
            <a:r>
              <a:rPr lang="ko-KR" alt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알트코인과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비트코인의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비교</a:t>
            </a:r>
            <a:endParaRPr lang="ko-KR" altLang="en-US" sz="4400" dirty="0">
              <a:solidFill>
                <a:schemeClr val="bg1"/>
              </a:solidFill>
            </a:endParaRPr>
          </a:p>
          <a:p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357626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36B2CE-E8BD-40BB-A213-7C142520A7F3}"/>
              </a:ext>
            </a:extLst>
          </p:cNvPr>
          <p:cNvSpPr/>
          <p:nvPr/>
        </p:nvSpPr>
        <p:spPr>
          <a:xfrm>
            <a:off x="0" y="65925"/>
            <a:ext cx="18285715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6694" y="4237986"/>
            <a:ext cx="2052449" cy="4996732"/>
            <a:chOff x="6816694" y="4237986"/>
            <a:chExt cx="2052449" cy="4996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694" y="4237986"/>
              <a:ext cx="2052449" cy="4996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300610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832" y="9791700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57046" y="3716304"/>
            <a:ext cx="10812695" cy="6593676"/>
            <a:chOff x="9757046" y="3716304"/>
            <a:chExt cx="10812695" cy="65936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757046" y="3716304"/>
              <a:ext cx="10812695" cy="659367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D810E6-F7F9-4D87-8C1E-D291D26A296E}"/>
              </a:ext>
            </a:extLst>
          </p:cNvPr>
          <p:cNvSpPr txBox="1"/>
          <p:nvPr/>
        </p:nvSpPr>
        <p:spPr>
          <a:xfrm>
            <a:off x="1824798" y="8448203"/>
            <a:ext cx="14649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Helvetica Neue"/>
              </a:rPr>
              <a:t>상승과 하락을 반복하고 불안정하지만 </a:t>
            </a:r>
            <a:endParaRPr lang="en-US" altLang="ko-KR" sz="3600" b="1" dirty="0">
              <a:solidFill>
                <a:schemeClr val="bg1"/>
              </a:solidFill>
              <a:latin typeface="Helvetica Neue"/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Helvetica Neue"/>
              </a:rPr>
              <a:t>상위 </a:t>
            </a:r>
            <a:r>
              <a:rPr lang="en-US" altLang="ko-KR" sz="3600" b="1" dirty="0">
                <a:solidFill>
                  <a:schemeClr val="bg1"/>
                </a:solidFill>
                <a:latin typeface="Helvetica Neue"/>
              </a:rPr>
              <a:t>top3 </a:t>
            </a:r>
            <a:r>
              <a:rPr lang="ko-KR" altLang="en-US" sz="3600" b="1" dirty="0">
                <a:solidFill>
                  <a:schemeClr val="bg1"/>
                </a:solidFill>
                <a:latin typeface="Helvetica Neue"/>
              </a:rPr>
              <a:t>보단 안정적인 </a:t>
            </a:r>
            <a:r>
              <a:rPr lang="ko-KR" altLang="en-US" sz="3600" b="1" dirty="0" err="1">
                <a:solidFill>
                  <a:schemeClr val="bg1"/>
                </a:solidFill>
                <a:latin typeface="Helvetica Neue"/>
              </a:rPr>
              <a:t>손익률을</a:t>
            </a:r>
            <a:r>
              <a:rPr lang="ko-KR" altLang="en-US" sz="3600" b="1" dirty="0">
                <a:solidFill>
                  <a:schemeClr val="bg1"/>
                </a:solidFill>
                <a:latin typeface="Helvetica Neue"/>
              </a:rPr>
              <a:t> 보인다</a:t>
            </a:r>
            <a:r>
              <a:rPr lang="en-US" altLang="ko-KR" sz="3600" b="1" dirty="0">
                <a:solidFill>
                  <a:schemeClr val="bg1"/>
                </a:solidFill>
                <a:latin typeface="Helvetica Neue"/>
              </a:rPr>
              <a:t>.</a:t>
            </a:r>
            <a:endParaRPr lang="en-US" altLang="ko-KR" sz="3600" b="1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F2F9F2-F33B-4868-B375-CD74F3C9C6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"/>
          <a:stretch/>
        </p:blipFill>
        <p:spPr>
          <a:xfrm>
            <a:off x="2059575" y="1641696"/>
            <a:ext cx="13619135" cy="64521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0176FC-87A1-43F1-A026-445688A86F01}"/>
              </a:ext>
            </a:extLst>
          </p:cNvPr>
          <p:cNvSpPr txBox="1"/>
          <p:nvPr/>
        </p:nvSpPr>
        <p:spPr>
          <a:xfrm>
            <a:off x="4838226" y="607445"/>
            <a:ext cx="10580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00B0F0"/>
                </a:solidFill>
                <a:latin typeface="Calibri"/>
              </a:rPr>
              <a:t>하위</a:t>
            </a:r>
            <a:r>
              <a:rPr lang="ko-KR" alt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알트코인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일일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누적률</a:t>
            </a:r>
            <a:endParaRPr lang="ko-KR" altLang="en-US" sz="4400" dirty="0">
              <a:solidFill>
                <a:schemeClr val="bg1"/>
              </a:solidFill>
            </a:endParaRPr>
          </a:p>
          <a:p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75324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B166A7-6CF7-4FBD-8570-2BD6D16E5BA1}"/>
              </a:ext>
            </a:extLst>
          </p:cNvPr>
          <p:cNvSpPr/>
          <p:nvPr/>
        </p:nvSpPr>
        <p:spPr>
          <a:xfrm>
            <a:off x="0" y="0"/>
            <a:ext cx="18285715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6694" y="4237986"/>
            <a:ext cx="2052449" cy="4996732"/>
            <a:chOff x="6816694" y="4237986"/>
            <a:chExt cx="2052449" cy="4996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694" y="4237986"/>
              <a:ext cx="2052449" cy="4996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7567" y="337784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5862" y="3865673"/>
            <a:ext cx="10812695" cy="6593676"/>
            <a:chOff x="9715862" y="3865673"/>
            <a:chExt cx="10812695" cy="65936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715862" y="3865673"/>
              <a:ext cx="10812695" cy="65936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74AE408-520E-4EB0-BDE3-390EDB1508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" b="-1"/>
          <a:stretch/>
        </p:blipFill>
        <p:spPr>
          <a:xfrm>
            <a:off x="1721250" y="1505435"/>
            <a:ext cx="14295786" cy="78149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8AAE92-3987-4743-B91E-5840E1694CE1}"/>
              </a:ext>
            </a:extLst>
          </p:cNvPr>
          <p:cNvSpPr txBox="1"/>
          <p:nvPr/>
        </p:nvSpPr>
        <p:spPr>
          <a:xfrm>
            <a:off x="3838376" y="499186"/>
            <a:ext cx="10580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00B0F0"/>
                </a:solidFill>
                <a:latin typeface="Calibri"/>
              </a:rPr>
              <a:t>하위</a:t>
            </a:r>
            <a:r>
              <a:rPr lang="ko-KR" alt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알트코인과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일일 누적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손익률</a:t>
            </a:r>
            <a:endParaRPr lang="ko-KR" altLang="en-US" sz="4400" dirty="0">
              <a:solidFill>
                <a:schemeClr val="bg1"/>
              </a:solidFill>
            </a:endParaRPr>
          </a:p>
          <a:p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54848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D44C97-8BDF-4556-8A2A-A9C16AA16506}"/>
              </a:ext>
            </a:extLst>
          </p:cNvPr>
          <p:cNvSpPr/>
          <p:nvPr/>
        </p:nvSpPr>
        <p:spPr>
          <a:xfrm>
            <a:off x="0" y="0"/>
            <a:ext cx="18285715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43762" y="3368561"/>
            <a:ext cx="16670502" cy="6718017"/>
            <a:chOff x="1136776" y="3885727"/>
            <a:chExt cx="15233043" cy="59374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36776" y="3885727"/>
              <a:ext cx="15233043" cy="59374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60443" y="-233997"/>
            <a:ext cx="8432097" cy="7088443"/>
            <a:chOff x="-1401174" y="-243389"/>
            <a:chExt cx="8432097" cy="7088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82093" y="-245530"/>
            <a:ext cx="6593676" cy="10812695"/>
            <a:chOff x="12823425" y="5360406"/>
            <a:chExt cx="6593676" cy="10812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713915" y="7469916"/>
              <a:ext cx="10812695" cy="65936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F1000B-4181-4B31-A0A0-BCB15A9365EA}"/>
              </a:ext>
            </a:extLst>
          </p:cNvPr>
          <p:cNvGrpSpPr/>
          <p:nvPr/>
        </p:nvGrpSpPr>
        <p:grpSpPr>
          <a:xfrm>
            <a:off x="6581076" y="192773"/>
            <a:ext cx="4349057" cy="4968045"/>
            <a:chOff x="6496548" y="463834"/>
            <a:chExt cx="4349057" cy="49680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6548" y="463834"/>
              <a:ext cx="4349057" cy="434905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082747" y="1180467"/>
              <a:ext cx="3703630" cy="4251412"/>
              <a:chOff x="4529094" y="1020241"/>
              <a:chExt cx="3703630" cy="425141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29094" y="1020241"/>
                <a:ext cx="3703630" cy="4251412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E6207E6-785C-4462-86CD-D2430C55F0AA}"/>
              </a:ext>
            </a:extLst>
          </p:cNvPr>
          <p:cNvSpPr txBox="1"/>
          <p:nvPr/>
        </p:nvSpPr>
        <p:spPr>
          <a:xfrm>
            <a:off x="1795721" y="4714582"/>
            <a:ext cx="17257242" cy="9249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일일 누적 </a:t>
            </a:r>
            <a:r>
              <a:rPr lang="ko-KR" altLang="en-US" sz="3200" b="1" dirty="0" err="1">
                <a:solidFill>
                  <a:schemeClr val="bg1"/>
                </a:solidFill>
              </a:rPr>
              <a:t>손일률을</a:t>
            </a:r>
            <a:r>
              <a:rPr lang="ko-KR" altLang="en-US" sz="3200" b="1" dirty="0">
                <a:solidFill>
                  <a:schemeClr val="bg1"/>
                </a:solidFill>
              </a:rPr>
              <a:t> 보고 </a:t>
            </a:r>
            <a:r>
              <a:rPr lang="ko-KR" altLang="en-US" sz="3200" b="1" dirty="0" err="1">
                <a:solidFill>
                  <a:schemeClr val="bg1"/>
                </a:solidFill>
              </a:rPr>
              <a:t>따졌을때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2019</a:t>
            </a:r>
            <a:r>
              <a:rPr lang="ko-KR" altLang="en-US" sz="3200" b="1" dirty="0">
                <a:solidFill>
                  <a:schemeClr val="bg1"/>
                </a:solidFill>
              </a:rPr>
              <a:t>년 중반부터 </a:t>
            </a:r>
            <a:r>
              <a:rPr lang="en-US" altLang="ko-KR" sz="3200" b="1" dirty="0">
                <a:solidFill>
                  <a:schemeClr val="bg1"/>
                </a:solidFill>
              </a:rPr>
              <a:t>1000</a:t>
            </a:r>
            <a:r>
              <a:rPr lang="ko-KR" altLang="en-US" sz="3200" b="1" dirty="0">
                <a:solidFill>
                  <a:schemeClr val="bg1"/>
                </a:solidFill>
              </a:rPr>
              <a:t>원을 투자를 했다면</a:t>
            </a:r>
            <a:r>
              <a:rPr lang="en-US" altLang="ko-KR" sz="3200" b="1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bg1"/>
                </a:solidFill>
              </a:rPr>
              <a:t>비트코인은</a:t>
            </a:r>
            <a:r>
              <a:rPr lang="ko-KR" altLang="en-US" sz="3200" b="1" dirty="0">
                <a:solidFill>
                  <a:schemeClr val="bg1"/>
                </a:solidFill>
              </a:rPr>
              <a:t> 최대 약 </a:t>
            </a:r>
            <a:r>
              <a:rPr lang="en-US" altLang="ko-KR" sz="3200" b="1" dirty="0">
                <a:solidFill>
                  <a:schemeClr val="bg1"/>
                </a:solidFill>
              </a:rPr>
              <a:t>13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3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bg1"/>
                </a:solidFill>
              </a:rPr>
              <a:t>모스코인은</a:t>
            </a:r>
            <a:r>
              <a:rPr lang="ko-KR" altLang="en-US" sz="3200" b="1" dirty="0">
                <a:solidFill>
                  <a:schemeClr val="bg1"/>
                </a:solidFill>
              </a:rPr>
              <a:t> 최대 약 </a:t>
            </a:r>
            <a:r>
              <a:rPr lang="en-US" altLang="ko-KR" sz="3200" b="1" dirty="0">
                <a:solidFill>
                  <a:schemeClr val="bg1"/>
                </a:solidFill>
              </a:rPr>
              <a:t>12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4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밀크는 최대 약 </a:t>
            </a:r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1.8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룸네트워크는 최대 약 </a:t>
            </a:r>
            <a:r>
              <a:rPr lang="en-US" altLang="ko-KR" sz="3200" b="1" dirty="0">
                <a:solidFill>
                  <a:schemeClr val="bg1"/>
                </a:solidFill>
              </a:rPr>
              <a:t>7</a:t>
            </a:r>
            <a:r>
              <a:rPr lang="ko-KR" altLang="en-US" sz="3200" b="1" dirty="0">
                <a:solidFill>
                  <a:schemeClr val="bg1"/>
                </a:solidFill>
              </a:rPr>
              <a:t>배의 수익을 얻을 수 있고  현재 약 </a:t>
            </a:r>
            <a:r>
              <a:rPr lang="en-US" altLang="ko-KR" sz="3600" b="1" dirty="0">
                <a:solidFill>
                  <a:schemeClr val="accent6"/>
                </a:solidFill>
              </a:rPr>
              <a:t>3</a:t>
            </a:r>
            <a:r>
              <a:rPr lang="ko-KR" altLang="en-US" sz="3600" b="1" dirty="0">
                <a:solidFill>
                  <a:schemeClr val="accent6"/>
                </a:solidFill>
              </a:rPr>
              <a:t>배</a:t>
            </a:r>
            <a:r>
              <a:rPr lang="ko-KR" altLang="en-US" sz="3200" b="1" dirty="0">
                <a:solidFill>
                  <a:schemeClr val="bg1"/>
                </a:solidFill>
              </a:rPr>
              <a:t>의 수익을 얻을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193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1F8084-D117-4C0C-8B22-0AA63574B3E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228600" y="-342900"/>
            <a:ext cx="18285714" cy="10285714"/>
            <a:chOff x="680152" y="258055"/>
            <a:chExt cx="18285714" cy="10285714"/>
          </a:xfrm>
          <a:solidFill>
            <a:schemeClr val="accent1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152" y="258055"/>
              <a:ext cx="18285714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1189433" y="9394803"/>
            <a:ext cx="15906848" cy="57143"/>
            <a:chOff x="1189433" y="9394803"/>
            <a:chExt cx="15906848" cy="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433" y="9397274"/>
              <a:ext cx="15906848" cy="9942"/>
              <a:chOff x="1189433" y="9397274"/>
              <a:chExt cx="15906848" cy="99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433" y="9397274"/>
                <a:ext cx="15906848" cy="994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239139" y="9394803"/>
              <a:ext cx="2857143" cy="57143"/>
              <a:chOff x="14239139" y="9394803"/>
              <a:chExt cx="2857143" cy="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239139" y="9394803"/>
                <a:ext cx="2857143" cy="571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38588" y="833305"/>
            <a:ext cx="17008538" cy="8619104"/>
            <a:chOff x="638588" y="833305"/>
            <a:chExt cx="17008538" cy="861910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592175" y="5064068"/>
              <a:ext cx="8619104" cy="157577"/>
              <a:chOff x="-3592175" y="5064068"/>
              <a:chExt cx="8619104" cy="1575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3592175" y="5064068"/>
                <a:ext cx="8619104" cy="1575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258785" y="5064068"/>
              <a:ext cx="8619104" cy="157577"/>
              <a:chOff x="13258785" y="5064068"/>
              <a:chExt cx="8619104" cy="15757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3258785" y="5064068"/>
                <a:ext cx="8619104" cy="15757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E160D5-4790-4D10-9494-B0322A485841}"/>
              </a:ext>
            </a:extLst>
          </p:cNvPr>
          <p:cNvSpPr txBox="1"/>
          <p:nvPr/>
        </p:nvSpPr>
        <p:spPr>
          <a:xfrm>
            <a:off x="1233863" y="647700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rial Black" panose="020B0A04020102020204" pitchFamily="34" charset="0"/>
              </a:rPr>
              <a:t>Q&amp;A</a:t>
            </a:r>
            <a:endParaRPr lang="ko-KR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79E63-95CA-4695-9E40-D4E3FF4BADC8}"/>
              </a:ext>
            </a:extLst>
          </p:cNvPr>
          <p:cNvSpPr txBox="1"/>
          <p:nvPr/>
        </p:nvSpPr>
        <p:spPr>
          <a:xfrm>
            <a:off x="4284776" y="3711833"/>
            <a:ext cx="1055288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저희 </a:t>
            </a:r>
            <a:r>
              <a:rPr lang="en-US" altLang="ko-KR" sz="5400" b="1" spc="-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 </a:t>
            </a:r>
            <a:r>
              <a:rPr lang="ko-KR" altLang="en-US" sz="5400" b="1" spc="-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팀 발표는 어떠셨나요</a:t>
            </a:r>
            <a:r>
              <a:rPr lang="en-US" altLang="ko-KR" sz="5400" b="1" spc="-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pPr algn="ctr"/>
            <a:endParaRPr lang="en-US" altLang="ko-KR" sz="6000" b="1" spc="-3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5400" b="1" spc="-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질의 응답 시간을 갖도록 하겠습니다</a:t>
            </a:r>
            <a:endParaRPr lang="en-US" altLang="ko-KR" sz="5400" b="1" spc="-3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5400" b="1" spc="-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:)</a:t>
            </a:r>
            <a:r>
              <a:rPr lang="ko-KR" altLang="en-US" sz="5400" b="1" spc="-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97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28" y="1286"/>
            <a:ext cx="18285714" cy="10285714"/>
            <a:chOff x="-29996" y="-3810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996" y="-3810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588" y="833305"/>
            <a:ext cx="17008538" cy="8619104"/>
            <a:chOff x="638588" y="833305"/>
            <a:chExt cx="17008538" cy="86191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592175" y="5064068"/>
              <a:ext cx="8619104" cy="157577"/>
              <a:chOff x="-3592175" y="5064068"/>
              <a:chExt cx="8619104" cy="15757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3592175" y="5064068"/>
                <a:ext cx="8619104" cy="15757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58785" y="5064068"/>
              <a:ext cx="8619104" cy="157577"/>
              <a:chOff x="13258785" y="5064068"/>
              <a:chExt cx="8619104" cy="15757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3258785" y="5064068"/>
                <a:ext cx="8619104" cy="15757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190576" y="5992268"/>
            <a:ext cx="15906848" cy="57143"/>
            <a:chOff x="1189433" y="6552381"/>
            <a:chExt cx="15906848" cy="57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89433" y="6599582"/>
              <a:ext cx="15906848" cy="9942"/>
              <a:chOff x="1189433" y="6599582"/>
              <a:chExt cx="15906848" cy="994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9433" y="6599582"/>
                <a:ext cx="15906848" cy="99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89433" y="6552381"/>
              <a:ext cx="952381" cy="57143"/>
              <a:chOff x="1189433" y="6552381"/>
              <a:chExt cx="952381" cy="5714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9433" y="6552381"/>
                <a:ext cx="952381" cy="57143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A901D2-E4C5-4DB7-B558-51B509BBD088}"/>
              </a:ext>
            </a:extLst>
          </p:cNvPr>
          <p:cNvGrpSpPr/>
          <p:nvPr/>
        </p:nvGrpSpPr>
        <p:grpSpPr>
          <a:xfrm>
            <a:off x="5943600" y="2628928"/>
            <a:ext cx="8725370" cy="3921236"/>
            <a:chOff x="5701617" y="2324606"/>
            <a:chExt cx="8725370" cy="39212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8C0FC2-6F91-43D3-BD5C-71A206EA0442}"/>
                </a:ext>
              </a:extLst>
            </p:cNvPr>
            <p:cNvSpPr txBox="1"/>
            <p:nvPr/>
          </p:nvSpPr>
          <p:spPr>
            <a:xfrm>
              <a:off x="5701617" y="3937518"/>
              <a:ext cx="766454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 dirty="0">
                  <a:solidFill>
                    <a:schemeClr val="bg1"/>
                  </a:solidFill>
                </a:rPr>
                <a:t>Presentation fin.</a:t>
              </a:r>
            </a:p>
            <a:p>
              <a:r>
                <a:rPr lang="ko-KR" altLang="en-US" sz="7200" b="1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875F6F-9327-4DB4-8FB0-6C85EDAD627E}"/>
                </a:ext>
              </a:extLst>
            </p:cNvPr>
            <p:cNvSpPr txBox="1"/>
            <p:nvPr/>
          </p:nvSpPr>
          <p:spPr>
            <a:xfrm>
              <a:off x="7325052" y="2324606"/>
              <a:ext cx="7101935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b="1" dirty="0">
                  <a:solidFill>
                    <a:schemeClr val="bg1"/>
                  </a:solidFill>
                </a:rPr>
                <a:t>No .1</a:t>
              </a:r>
            </a:p>
            <a:p>
              <a:r>
                <a:rPr lang="ko-KR" altLang="en-US" sz="96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08191F3-28D0-4C8A-B170-B8274FF04030}"/>
              </a:ext>
            </a:extLst>
          </p:cNvPr>
          <p:cNvSpPr txBox="1"/>
          <p:nvPr/>
        </p:nvSpPr>
        <p:spPr>
          <a:xfrm>
            <a:off x="5782787" y="6780064"/>
            <a:ext cx="71019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9600" b="1" dirty="0">
                <a:solidFill>
                  <a:schemeClr val="bg1"/>
                </a:solidFill>
              </a:rPr>
              <a:t>!</a:t>
            </a:r>
          </a:p>
          <a:p>
            <a:r>
              <a:rPr lang="ko-KR" altLang="en-US" sz="96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82E3EC-47D4-43D6-BB19-F2CEF786A81D}"/>
              </a:ext>
            </a:extLst>
          </p:cNvPr>
          <p:cNvSpPr txBox="1"/>
          <p:nvPr/>
        </p:nvSpPr>
        <p:spPr>
          <a:xfrm>
            <a:off x="7714480" y="2198397"/>
            <a:ext cx="1237479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TEAM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111A982-4E5F-4FF9-B511-E1A09EB2896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9953" y="2507715"/>
            <a:ext cx="9896641" cy="8311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098" y="685546"/>
            <a:ext cx="6372722" cy="14922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77333" y="3162435"/>
            <a:ext cx="4825580" cy="4825580"/>
            <a:chOff x="1777333" y="3162435"/>
            <a:chExt cx="4825580" cy="48255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33" y="3162435"/>
              <a:ext cx="4825580" cy="48255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9192" y="4061135"/>
            <a:ext cx="4429626" cy="26607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0335" y="3099922"/>
            <a:ext cx="1526322" cy="7501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4185" y="4788613"/>
            <a:ext cx="1526322" cy="7501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4811" y="6485373"/>
            <a:ext cx="1526322" cy="7501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15961" y="3230299"/>
            <a:ext cx="508951" cy="343542"/>
            <a:chOff x="9815961" y="3230299"/>
            <a:chExt cx="508951" cy="3435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5961" y="3230299"/>
              <a:ext cx="508951" cy="3435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39811" y="4939829"/>
            <a:ext cx="508951" cy="343542"/>
            <a:chOff x="10439811" y="4939829"/>
            <a:chExt cx="508951" cy="3435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9811" y="4939829"/>
              <a:ext cx="508951" cy="3435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15961" y="6647008"/>
            <a:ext cx="508951" cy="343542"/>
            <a:chOff x="9815961" y="6647008"/>
            <a:chExt cx="508951" cy="3435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5961" y="6647008"/>
              <a:ext cx="508951" cy="34354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23963" y="3154297"/>
            <a:ext cx="2832625" cy="6001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4670" y="4909055"/>
            <a:ext cx="2832625" cy="6001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23963" y="6556221"/>
            <a:ext cx="2832625" cy="6001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03105" y="3073905"/>
            <a:ext cx="999873" cy="999873"/>
            <a:chOff x="5103105" y="3073905"/>
            <a:chExt cx="999873" cy="9998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3105" y="3073905"/>
              <a:ext cx="999873" cy="9998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02977" y="4642921"/>
            <a:ext cx="999873" cy="999873"/>
            <a:chOff x="6102977" y="4642921"/>
            <a:chExt cx="999873" cy="9998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02977" y="4642921"/>
              <a:ext cx="999873" cy="9998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22689" y="6043563"/>
            <a:ext cx="999873" cy="935744"/>
            <a:chOff x="6022689" y="6043563"/>
            <a:chExt cx="999873" cy="9357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22689" y="6043563"/>
              <a:ext cx="999873" cy="93574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31757" y="3090008"/>
            <a:ext cx="1575941" cy="121529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35469" y="4651202"/>
            <a:ext cx="1575940" cy="121529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68552" y="6050379"/>
            <a:ext cx="1575940" cy="12152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36479" y="7286384"/>
            <a:ext cx="966498" cy="958780"/>
            <a:chOff x="5136479" y="7286384"/>
            <a:chExt cx="966498" cy="95878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36479" y="7286384"/>
              <a:ext cx="966498" cy="95878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54434" y="7295068"/>
            <a:ext cx="1575941" cy="121529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76048" y="6168499"/>
            <a:ext cx="8675847" cy="83115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76048" y="4668243"/>
            <a:ext cx="6570096" cy="83115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29956" y="7729585"/>
            <a:ext cx="10826231" cy="83115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53505" y="3521189"/>
            <a:ext cx="5954632" cy="4702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924" y="1662852"/>
            <a:ext cx="14971594" cy="9293926"/>
            <a:chOff x="4244924" y="1662852"/>
            <a:chExt cx="14971594" cy="9293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924" y="1662852"/>
              <a:ext cx="14971594" cy="9293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8588" y="832842"/>
            <a:ext cx="17008538" cy="8619104"/>
            <a:chOff x="638588" y="832842"/>
            <a:chExt cx="17008538" cy="86191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592175" y="5063605"/>
              <a:ext cx="8619104" cy="157577"/>
              <a:chOff x="-3592175" y="5063605"/>
              <a:chExt cx="8619104" cy="15757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3592175" y="5063605"/>
                <a:ext cx="8619104" cy="15757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258785" y="5063605"/>
              <a:ext cx="8619104" cy="157577"/>
              <a:chOff x="13258785" y="5063605"/>
              <a:chExt cx="8619104" cy="157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3258785" y="5063605"/>
                <a:ext cx="8619104" cy="157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6973" y="5491963"/>
            <a:ext cx="11717057" cy="47540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94476" y="8073087"/>
            <a:ext cx="2801805" cy="1378859"/>
            <a:chOff x="14294476" y="8073087"/>
            <a:chExt cx="2801805" cy="13788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96730" y="7900730"/>
              <a:ext cx="2059096" cy="206828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2758" y="8853148"/>
              <a:ext cx="1499839" cy="6719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433" y="4593674"/>
            <a:ext cx="15906848" cy="57143"/>
            <a:chOff x="1189433" y="4593674"/>
            <a:chExt cx="15906848" cy="571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89433" y="4596145"/>
              <a:ext cx="15906848" cy="9942"/>
              <a:chOff x="1189433" y="4596145"/>
              <a:chExt cx="15906848" cy="994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9433" y="4596145"/>
                <a:ext cx="15906848" cy="99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539335" y="4593674"/>
              <a:ext cx="2857143" cy="57143"/>
              <a:chOff x="5539335" y="4593674"/>
              <a:chExt cx="2857143" cy="571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39335" y="4593674"/>
                <a:ext cx="285714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9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022" y="9051775"/>
            <a:ext cx="6171429" cy="658355"/>
            <a:chOff x="796022" y="9051775"/>
            <a:chExt cx="6171429" cy="658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022" y="9051775"/>
              <a:ext cx="6171429" cy="658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6224" y="2414352"/>
            <a:ext cx="6171429" cy="606600"/>
            <a:chOff x="10046224" y="2414352"/>
            <a:chExt cx="6171429" cy="6066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6224" y="2414352"/>
              <a:ext cx="6171429" cy="6066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0468" y="0"/>
            <a:ext cx="15697227" cy="7439362"/>
            <a:chOff x="2940468" y="0"/>
            <a:chExt cx="15697227" cy="74393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0468" y="0"/>
              <a:ext cx="15697227" cy="7439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89329" y="2169797"/>
            <a:ext cx="6107784" cy="6213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615070" y="5138095"/>
            <a:ext cx="8476190" cy="9524"/>
            <a:chOff x="3615070" y="5138095"/>
            <a:chExt cx="8476190" cy="95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615070" y="5138095"/>
              <a:ext cx="8476190" cy="95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0411" y="9227119"/>
            <a:ext cx="6105527" cy="7211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600" y="2341717"/>
            <a:ext cx="7621235" cy="6428020"/>
            <a:chOff x="136600" y="2341717"/>
            <a:chExt cx="7621235" cy="64280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600" y="2341717"/>
              <a:ext cx="7621235" cy="64280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83930" y="3226383"/>
            <a:ext cx="10204070" cy="5543354"/>
            <a:chOff x="8029903" y="3226382"/>
            <a:chExt cx="10204070" cy="55433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9903" y="3226382"/>
              <a:ext cx="10204070" cy="55433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08441" y="8911378"/>
            <a:ext cx="1731428" cy="939148"/>
            <a:chOff x="12108441" y="8911378"/>
            <a:chExt cx="1731428" cy="9391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08441" y="8911378"/>
              <a:ext cx="1731428" cy="939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8911378"/>
            <a:ext cx="1771429" cy="939148"/>
            <a:chOff x="9142857" y="8911378"/>
            <a:chExt cx="1771429" cy="9391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8911378"/>
              <a:ext cx="1771429" cy="9391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68454" y="8892331"/>
            <a:ext cx="1626140" cy="939148"/>
            <a:chOff x="14968454" y="8892331"/>
            <a:chExt cx="1626140" cy="9391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68454" y="8892331"/>
              <a:ext cx="1626140" cy="9391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05768" y="1761822"/>
            <a:ext cx="1033117" cy="1022177"/>
            <a:chOff x="9013107" y="1903264"/>
            <a:chExt cx="1033117" cy="102217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13107" y="1903264"/>
              <a:ext cx="1033117" cy="1022177"/>
            </a:xfrm>
            <a:prstGeom prst="rect">
              <a:avLst/>
            </a:prstGeom>
          </p:spPr>
        </p:pic>
      </p:grpSp>
      <p:grpSp>
        <p:nvGrpSpPr>
          <p:cNvPr id="33" name="그룹 1008">
            <a:extLst>
              <a:ext uri="{FF2B5EF4-FFF2-40B4-BE49-F238E27FC236}">
                <a16:creationId xmlns:a16="http://schemas.microsoft.com/office/drawing/2014/main" id="{BC35CECC-EC38-48CD-A95B-52D813EB226A}"/>
              </a:ext>
            </a:extLst>
          </p:cNvPr>
          <p:cNvGrpSpPr/>
          <p:nvPr/>
        </p:nvGrpSpPr>
        <p:grpSpPr>
          <a:xfrm>
            <a:off x="145625" y="831796"/>
            <a:ext cx="1392909" cy="1180490"/>
            <a:chOff x="906710" y="1141138"/>
            <a:chExt cx="1392909" cy="1180490"/>
          </a:xfrm>
        </p:grpSpPr>
        <p:pic>
          <p:nvPicPr>
            <p:cNvPr id="35" name="Object 24">
              <a:extLst>
                <a:ext uri="{FF2B5EF4-FFF2-40B4-BE49-F238E27FC236}">
                  <a16:creationId xmlns:a16="http://schemas.microsoft.com/office/drawing/2014/main" id="{ECB1B30D-758D-469F-8C20-F33943931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73D672E-5887-46CF-8050-58138A191FA8}"/>
              </a:ext>
            </a:extLst>
          </p:cNvPr>
          <p:cNvSpPr txBox="1"/>
          <p:nvPr/>
        </p:nvSpPr>
        <p:spPr>
          <a:xfrm>
            <a:off x="616889" y="831796"/>
            <a:ext cx="131780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spc="-150" dirty="0"/>
              <a:t>코인의 그래프를 예측하기 위한 </a:t>
            </a:r>
            <a:endParaRPr lang="en-US" altLang="ko-KR" sz="4200" b="1" spc="-150" dirty="0"/>
          </a:p>
          <a:p>
            <a:r>
              <a:rPr lang="ko-KR" altLang="en-US" sz="4200" b="1" spc="-150" dirty="0"/>
              <a:t>사전 데이터 정제 후 시각화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A7684B9-8F18-46B0-8263-CF6FEFA0EA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9944" y="2294714"/>
            <a:ext cx="10525430" cy="8264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92636" y="3282460"/>
            <a:ext cx="8905948" cy="5331113"/>
            <a:chOff x="8992636" y="3282460"/>
            <a:chExt cx="8905948" cy="53311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2636" y="3282460"/>
              <a:ext cx="8905948" cy="5331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6776" y="3261868"/>
            <a:ext cx="8304762" cy="5388256"/>
            <a:chOff x="436776" y="3261868"/>
            <a:chExt cx="8304762" cy="53882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776" y="3261868"/>
              <a:ext cx="8304762" cy="53882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9250" y="8758624"/>
            <a:ext cx="4304350" cy="8260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59004" y="8758624"/>
            <a:ext cx="4200581" cy="8260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9331" y="8738659"/>
            <a:ext cx="997897" cy="775627"/>
            <a:chOff x="549331" y="8738659"/>
            <a:chExt cx="997897" cy="7756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331" y="8738659"/>
              <a:ext cx="997897" cy="775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29676" y="8650124"/>
            <a:ext cx="997897" cy="775627"/>
            <a:chOff x="9429676" y="8650124"/>
            <a:chExt cx="997897" cy="7756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9676" y="8650124"/>
              <a:ext cx="997897" cy="77562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87146" y="8758624"/>
            <a:ext cx="4407202" cy="82283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62531" y="8758624"/>
            <a:ext cx="4407202" cy="8228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06710" y="1141138"/>
            <a:ext cx="1392909" cy="1180490"/>
            <a:chOff x="906710" y="1141138"/>
            <a:chExt cx="1392909" cy="11804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710" y="1141138"/>
              <a:ext cx="1392909" cy="118049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134" y="1197599"/>
            <a:ext cx="5218003" cy="10971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619</Words>
  <Application>Microsoft Office PowerPoint</Application>
  <PresentationFormat>사용자 지정</PresentationFormat>
  <Paragraphs>108</Paragraphs>
  <Slides>58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5" baseType="lpstr">
      <vt:lpstr>Helvetica Neue</vt:lpstr>
      <vt:lpstr>HY견고딕</vt:lpstr>
      <vt:lpstr>맑은 고딕</vt:lpstr>
      <vt:lpstr>Arial</vt:lpstr>
      <vt:lpstr>Arial Black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지니</cp:lastModifiedBy>
  <cp:revision>58</cp:revision>
  <dcterms:created xsi:type="dcterms:W3CDTF">2021-06-04T05:42:39Z</dcterms:created>
  <dcterms:modified xsi:type="dcterms:W3CDTF">2021-06-07T08:50:34Z</dcterms:modified>
</cp:coreProperties>
</file>